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258" r:id="rId3"/>
    <p:sldId id="318" r:id="rId4"/>
    <p:sldId id="310" r:id="rId5"/>
    <p:sldId id="311" r:id="rId6"/>
    <p:sldId id="312" r:id="rId7"/>
    <p:sldId id="314" r:id="rId8"/>
    <p:sldId id="315" r:id="rId9"/>
    <p:sldId id="316" r:id="rId10"/>
    <p:sldId id="319" r:id="rId11"/>
    <p:sldId id="317" r:id="rId12"/>
    <p:sldId id="26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4F9FE"/>
    <a:srgbClr val="BDDDE4"/>
    <a:srgbClr val="C2AD88"/>
    <a:srgbClr val="FFCC99"/>
    <a:srgbClr val="FE7C66"/>
    <a:srgbClr val="ECF5FE"/>
    <a:srgbClr val="C00000"/>
    <a:srgbClr val="EDF5FD"/>
    <a:srgbClr val="327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01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1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3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4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5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34" y="980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учеб н ые  </a:t>
            </a:r>
            <a:r>
              <a:rPr lang="en-US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мате р иал ы   по    д и с ц и п л и н е</a:t>
            </a:r>
            <a:endParaRPr lang="ru-RU" sz="2000" dirty="0">
              <a:solidFill>
                <a:srgbClr val="0070C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96752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Референдумы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применяются для достижения высшей легитимности в некоторых важнейших случаях (например, принятие конституции или внесение в нее поправок), что специально предусмотрено в соответствующих конституциях.</a:t>
            </a:r>
          </a:p>
          <a:p>
            <a:pPr algn="r"/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распространенный повод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референдума — же­лание государственной власти получить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одобрение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какого-то сво­его акта,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она не решается брать на себя ответственность.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582340"/>
            <a:ext cx="4469842" cy="5053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126" y="1528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РЕФЕРЕНДУМ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20840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Разновидностью референдума является 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плебисцит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который применяется для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легитимизации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того или иного государственно­го лидера или действий органов власти. Часто так называют оп­рос населения с целью определения судьбы какой-либо террито­рии. По своей процедуре плебисцит практически не отличается от референдума. К плебисцитам часто прибегали авторитарные правительства, добивавшиеся поддержки народа.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64142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ПЛЕБЕСЦИТ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Глава 5.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§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стр.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112-125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. Определения. Вопросы в конце параграфа.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539552" y="3284984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/>
              <a:t>1. Понятие правового статуса человека и гражданина.</a:t>
            </a:r>
          </a:p>
          <a:p>
            <a:r>
              <a:rPr lang="ru-RU" sz="3200" i="1" dirty="0"/>
              <a:t>2. </a:t>
            </a:r>
            <a:r>
              <a:rPr lang="ru-RU" sz="3200" i="1" dirty="0" smtClean="0"/>
              <a:t>Избирательная </a:t>
            </a:r>
            <a:r>
              <a:rPr lang="ru-RU" sz="3200" i="1" dirty="0"/>
              <a:t>система и избирательный процесс.</a:t>
            </a:r>
          </a:p>
          <a:p>
            <a:r>
              <a:rPr lang="ru-RU" sz="3200" i="1" dirty="0" smtClean="0"/>
              <a:t>3.</a:t>
            </a:r>
            <a:r>
              <a:rPr lang="ru-RU" sz="3200" i="1" dirty="0"/>
              <a:t> Понятие референдума и порядок его проведения.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550" y="620688"/>
            <a:ext cx="8496944" cy="23083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ФОРМЫ УЧАСТИЯ ГРАЖДАН В ПОЛИТИЧЕСКОЙ ЖИЗНИ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24117" y="2093272"/>
            <a:ext cx="5402870" cy="4676229"/>
            <a:chOff x="105234" y="1525306"/>
            <a:chExt cx="5402870" cy="46762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66" y="1525306"/>
              <a:ext cx="4572000" cy="1734687"/>
            </a:xfrm>
            <a:prstGeom prst="rect">
              <a:avLst/>
            </a:prstGeom>
          </p:spPr>
        </p:pic>
        <p:sp>
          <p:nvSpPr>
            <p:cNvPr id="11" name="Прямоугольник с одним вырезанным углом 10"/>
            <p:cNvSpPr/>
            <p:nvPr/>
          </p:nvSpPr>
          <p:spPr>
            <a:xfrm flipH="1">
              <a:off x="3465430" y="2935957"/>
              <a:ext cx="2042674" cy="648072"/>
            </a:xfrm>
            <a:prstGeom prst="snip1Rect">
              <a:avLst/>
            </a:prstGeom>
            <a:solidFill>
              <a:srgbClr val="C0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n w="12700" cmpd="sng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</a:t>
              </a:r>
              <a:endParaRPr lang="ru-RU" sz="2000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с одним вырезанным углом 18"/>
            <p:cNvSpPr/>
            <p:nvPr/>
          </p:nvSpPr>
          <p:spPr>
            <a:xfrm>
              <a:off x="105234" y="2935957"/>
              <a:ext cx="2232248" cy="648072"/>
            </a:xfrm>
            <a:prstGeom prst="snip1Rect">
              <a:avLst/>
            </a:prstGeom>
            <a:solidFill>
              <a:srgbClr val="C0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n w="12700" cmpd="sng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ОБЯЗАННОСТИ</a:t>
              </a:r>
              <a:endParaRPr lang="ru-RU" sz="2000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051720" y="2604538"/>
              <a:ext cx="2221730" cy="3596997"/>
              <a:chOff x="5923534" y="2636912"/>
              <a:chExt cx="2221730" cy="359699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534" y="2636912"/>
                <a:ext cx="2221730" cy="3596997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 rot="20616232">
                <a:off x="6175277" y="3951407"/>
                <a:ext cx="17182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n w="9525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  <a:solidFill>
                      <a:srgbClr val="F4F9F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гражданин</a:t>
                </a:r>
              </a:p>
            </p:txBody>
          </p:sp>
        </p:grpSp>
      </p:grpSp>
      <p:sp>
        <p:nvSpPr>
          <p:cNvPr id="18" name="Круговая стрелка 17"/>
          <p:cNvSpPr/>
          <p:nvPr/>
        </p:nvSpPr>
        <p:spPr>
          <a:xfrm rot="12600872">
            <a:off x="890841" y="3672687"/>
            <a:ext cx="2002693" cy="1688128"/>
          </a:xfrm>
          <a:prstGeom prst="circularArrow">
            <a:avLst>
              <a:gd name="adj1" fmla="val 15497"/>
              <a:gd name="adj2" fmla="val 1877584"/>
              <a:gd name="adj3" fmla="val 17303379"/>
              <a:gd name="adj4" fmla="val 13493260"/>
              <a:gd name="adj5" fmla="val 1971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руговая стрелка 22"/>
          <p:cNvSpPr/>
          <p:nvPr/>
        </p:nvSpPr>
        <p:spPr>
          <a:xfrm rot="8999128" flipH="1">
            <a:off x="3290986" y="3307931"/>
            <a:ext cx="2002693" cy="1688128"/>
          </a:xfrm>
          <a:prstGeom prst="circularArrow">
            <a:avLst>
              <a:gd name="adj1" fmla="val 15497"/>
              <a:gd name="adj2" fmla="val 1877584"/>
              <a:gd name="adj3" fmla="val 17303379"/>
              <a:gd name="adj4" fmla="val 14715186"/>
              <a:gd name="adj5" fmla="val 1971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ПРАВОВОЙ   СТАТУС 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99" y="50911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человека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1982170"/>
            <a:ext cx="42546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Правовой статус человека и гражданина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- это юридически закрепленное положение человека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обществе,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3978" y="4252624"/>
            <a:ext cx="32354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содержание правового статуса составляют права и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ПРАВОВОЙ   СТАТУС 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99" y="50911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человека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652" y="1645780"/>
            <a:ext cx="86409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 основ правового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статуса: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700" y="220486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конституционная правоспособность и дееспособность </a:t>
            </a:r>
          </a:p>
          <a:p>
            <a:pPr lvl="0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гражданство</a:t>
            </a:r>
          </a:p>
          <a:p>
            <a:pPr lvl="0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конституционные 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права, свободы и обязанности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683232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КОНСТИТУЦИОННЫЕ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9112"/>
            <a:ext cx="874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права и обязанности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117" y="1149374"/>
            <a:ext cx="8883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8000" kern="0" spc="-1000" dirty="0">
                <a:ln>
                  <a:solidFill>
                    <a:srgbClr val="0F6FC6">
                      <a:lumMod val="75000"/>
                    </a:srgbClr>
                  </a:solidFill>
                </a:ln>
                <a:solidFill>
                  <a:srgbClr val="ECF5FE"/>
                </a:solidFill>
              </a:rPr>
              <a:t>граждан 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338" y="2469264"/>
            <a:ext cx="5967862" cy="80021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Обязанность соблюдать Конституцию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другие законы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338" y="3410923"/>
            <a:ext cx="5967862" cy="800219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Защита Отечества является долгом и обязанностью гражданина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565" y="4365104"/>
            <a:ext cx="5942635" cy="800219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Обязанность платить 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законно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установленные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 сборы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000" y="5373216"/>
            <a:ext cx="5908317" cy="800219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Обязанность охранять окружающую природную среду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8" y="2350122"/>
            <a:ext cx="945001" cy="10384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53" y="2519908"/>
            <a:ext cx="1222174" cy="14820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77" y="2768873"/>
            <a:ext cx="864096" cy="14484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11" y="4193456"/>
            <a:ext cx="2025943" cy="12923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28" y="5063499"/>
            <a:ext cx="1100767" cy="14196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2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0433" y="1206133"/>
            <a:ext cx="852714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Избирательная система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порядок выборов в представительные учреждения и выборных должностных лиц, а также определения результатов голосования.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085184"/>
            <a:ext cx="60637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Избирательное право - это часть конституционного права, которое включает Конституцию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избирательные законы.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64142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ИЗБИРАТЕЛЬНАЯ        СИСТЕМА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 b="6084"/>
          <a:stretch/>
        </p:blipFill>
        <p:spPr>
          <a:xfrm rot="231836">
            <a:off x="245763" y="2480780"/>
            <a:ext cx="4006688" cy="42210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97648" y="3093162"/>
            <a:ext cx="45174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нее входят два компонента: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44111" y="3933056"/>
            <a:ext cx="39634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избирательное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избирательный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</a:p>
        </p:txBody>
      </p:sp>
    </p:spTree>
    <p:extLst>
      <p:ext uri="{BB962C8B-B14F-4D97-AF65-F5344CB8AC3E}">
        <p14:creationId xmlns:p14="http://schemas.microsoft.com/office/powerpoint/2010/main" val="40389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4001" y="1159606"/>
            <a:ext cx="77768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него характерны следующие стадии: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64142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ИЗБИРАТЕЛЬНЫЙ        ПРОЦЕСС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51313"/>
            <a:ext cx="6012160" cy="3906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9750" y="1605882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(назначение даты выборов, формирова­ние избирательных комиссий, регистрация и учет избирателей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выдвижение и регистрация 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предвыборная агитация и финансирование 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выборов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 и подведение итогов 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выборов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194139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980728"/>
            <a:ext cx="69127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два типа избирательной системы:</a:t>
            </a:r>
          </a:p>
          <a:p>
            <a:pPr algn="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- мажоритарная;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- пропорциональная.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мажоритарной системе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каждого избирательного округа избирается один депутат. Победителем на выборах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счи­тается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кандидат, набравший наибольшее количество голосов.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4437112"/>
            <a:ext cx="65987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Пропорциональная избирательная система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- это способ оп­ределения результатов голосования, в основу которого положен принцип распределения мест пропорционально полученному каждой партией количеству голосов.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" y="1340767"/>
            <a:ext cx="3507089" cy="53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953" y="1268760"/>
            <a:ext cx="701469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ми­ровой практике 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референдум 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— это осуществляемое путем тайно­го голосования утверждение (или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неутверждение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) гражданами 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какого-либо документа или решения, согласие (или не­согласие) с теми или иными действиями парламента, главы госу­дарства или правительства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1" y="1582340"/>
            <a:ext cx="4469842" cy="505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64142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РЕФЕРЕНДУМ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PRESENTATION_TITLE" val="society_201_02"/>
  <p:tag name="ISPRING_UUID" val="{85C0BE2F-5AA9-49C4-8247-CE33C091EF01}"/>
  <p:tag name="ISPRING_RESOURCE_FOLDER" val="E:\bkfk-sport.ru\subjects\o-dmit32.ru\doc\doc_society\society_201\201_03_2016\"/>
  <p:tag name="ISPRING_PRESENTATION_PATH" val="E:\bkfk-sport.ru\subjects\o-dmit32.ru\doc\doc_society\society_201\201_03_2016.pptx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1362bbf8a3563eabcb56df3eab88b76e03d7c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5624</TotalTime>
  <Words>256</Words>
  <Application>Microsoft Office PowerPoint</Application>
  <PresentationFormat>Экран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society_201_02</dc:title>
  <dc:creator>admit-home</dc:creator>
  <cp:lastModifiedBy>admit</cp:lastModifiedBy>
  <cp:revision>554</cp:revision>
  <dcterms:created xsi:type="dcterms:W3CDTF">2008-09-08T18:26:41Z</dcterms:created>
  <dcterms:modified xsi:type="dcterms:W3CDTF">2016-08-22T18:08:25Z</dcterms:modified>
</cp:coreProperties>
</file>