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0" r:id="rId2"/>
    <p:sldId id="358" r:id="rId3"/>
    <p:sldId id="363" r:id="rId4"/>
    <p:sldId id="364" r:id="rId5"/>
    <p:sldId id="365" r:id="rId6"/>
    <p:sldId id="396" r:id="rId7"/>
    <p:sldId id="366" r:id="rId8"/>
    <p:sldId id="395" r:id="rId9"/>
    <p:sldId id="369" r:id="rId10"/>
    <p:sldId id="374" r:id="rId11"/>
    <p:sldId id="375" r:id="rId12"/>
    <p:sldId id="376" r:id="rId13"/>
    <p:sldId id="377" r:id="rId14"/>
    <p:sldId id="379" r:id="rId15"/>
    <p:sldId id="381" r:id="rId16"/>
    <p:sldId id="382" r:id="rId17"/>
    <p:sldId id="388" r:id="rId18"/>
    <p:sldId id="390" r:id="rId19"/>
    <p:sldId id="391" r:id="rId20"/>
    <p:sldId id="392" r:id="rId21"/>
    <p:sldId id="393" r:id="rId22"/>
    <p:sldId id="39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  <a:srgbClr val="FFCCFF"/>
    <a:srgbClr val="C0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4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1/5/2025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88FBB-BDB5-4E00-8BB2-BCE8939A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1269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844" y="6519446"/>
            <a:ext cx="578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Arial" pitchFamily="34" charset="0"/>
                <a:cs typeface="Arial" pitchFamily="34" charset="0"/>
              </a:rPr>
              <a:t>Рис. Московское государство  и его соседи в конце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XV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в.</a:t>
            </a:r>
          </a:p>
        </p:txBody>
      </p:sp>
      <p:pic>
        <p:nvPicPr>
          <p:cNvPr id="16" name="Рисунок 15" descr="московия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641"/>
          <a:stretch>
            <a:fillRect/>
          </a:stretch>
        </p:blipFill>
        <p:spPr>
          <a:xfrm>
            <a:off x="340319" y="793476"/>
            <a:ext cx="8534182" cy="57557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65510" y="0"/>
            <a:ext cx="856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МОСКОВСКОЕ         ГОСУДАРСТВО        В       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XV        </a:t>
            </a:r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      .</a:t>
            </a:r>
          </a:p>
        </p:txBody>
      </p:sp>
    </p:spTree>
    <p:extLst>
      <p:ext uri="{BB962C8B-B14F-4D97-AF65-F5344CB8AC3E}">
        <p14:creationId xmlns:p14="http://schemas.microsoft.com/office/powerpoint/2010/main" val="763288498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ояр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72816"/>
            <a:ext cx="4714908" cy="47045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839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Одной из основных задач внутренней политики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Ивана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стала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ликвидация старой аристократии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(бояр, князей) и создание новой системы управления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132856"/>
            <a:ext cx="3675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Прежняя система государственного управления не могла справиться с учетом и организацией службы и нуждалась в коренном изменении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ВНУТРЕННЯЯ         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3355156953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>
            <a:stCxn id="52" idx="2"/>
          </p:cNvCxnSpPr>
          <p:nvPr/>
        </p:nvCxnSpPr>
        <p:spPr>
          <a:xfrm rot="5400000">
            <a:off x="5783198" y="3282878"/>
            <a:ext cx="200676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6143636" y="3643314"/>
            <a:ext cx="1357322" cy="642942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2857496"/>
            <a:ext cx="2714644" cy="57150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500694" y="2857497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Совет при князе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(бояре и духовенство)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714876" y="3643314"/>
            <a:ext cx="1357322" cy="642942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4714876" y="364331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Удельные князья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1571612"/>
            <a:ext cx="3214710" cy="785818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500694" y="157161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Великий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Киевский князь</a:t>
            </a:r>
          </a:p>
        </p:txBody>
      </p:sp>
      <p:pic>
        <p:nvPicPr>
          <p:cNvPr id="95" name="Рисунок 94" descr="князь и дружина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36876"/>
            <a:ext cx="4429156" cy="5846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936876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СИСТЕМА УПРАВЛЕНИЯ В КИЕВСКОЙ РУСИ В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IX-XII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вв.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43636" y="37861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Дружина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7572396" y="3643314"/>
            <a:ext cx="1357322" cy="642942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7572396" y="37861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Вече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5286380" y="2643182"/>
            <a:ext cx="3143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7929586" y="3143248"/>
            <a:ext cx="1000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 flipH="1" flipV="1">
            <a:off x="4786314" y="3143248"/>
            <a:ext cx="1000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39952" y="4437112"/>
            <a:ext cx="4738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Система управления в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IX-XII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вв. представляет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«военную демократию»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т.е. власть князя с опорой на военную силу дружины с элементами демократии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КАК          МЕНЯЛАСЬ         СИСТЕМА      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870978781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844" y="357166"/>
            <a:ext cx="88583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УПРАВЛЕНИЯ В УДЕЛЬНЫЙ ПЕРИОД 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XII-XIII </a:t>
            </a:r>
            <a:r>
              <a:rPr lang="ru-RU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88204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 временем возникают местные династии. Бывшие  дружинники (бояре) получают в управление т.н. 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вотчины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Власть князя ослабевает и возникает сословие новой знати – «дворян».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Дворяне получают землю во временное пользование за службу 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кормление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Зарождаются феодальные (поземельные) отношения.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Управление представляет «двухуровневую систему», т.е. власть князя с одной стороны и власть феодала с другой</a:t>
            </a:r>
          </a:p>
        </p:txBody>
      </p:sp>
    </p:spTree>
    <p:extLst>
      <p:ext uri="{BB962C8B-B14F-4D97-AF65-F5344CB8AC3E}">
        <p14:creationId xmlns:p14="http://schemas.microsoft.com/office/powerpoint/2010/main" val="1377716132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8572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УПРАВЛЕНИЯ ГОСУДАРСТВА РОССИЙСКОГО 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XV </a:t>
            </a:r>
            <a:r>
              <a:rPr lang="ru-RU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71868" y="4857760"/>
            <a:ext cx="5248604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Таким образом, государство в это время представляет собой «монархию» с централизованной и разветвленной системой управления основанной на поместной службе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785794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Большинство вотчин ликвидировались, но для несения службы служилые люди наделялись землей от московского князя. В конце </a:t>
            </a:r>
            <a:r>
              <a:rPr lang="en-US" dirty="0">
                <a:latin typeface="Arial" pitchFamily="34" charset="0"/>
                <a:cs typeface="Arial" pitchFamily="34" charset="0"/>
              </a:rPr>
              <a:t>XV </a:t>
            </a:r>
            <a:r>
              <a:rPr lang="ru-RU" dirty="0">
                <a:latin typeface="Arial" pitchFamily="34" charset="0"/>
                <a:cs typeface="Arial" pitchFamily="34" charset="0"/>
              </a:rPr>
              <a:t>в. складывается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поместная*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844" y="6143644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 </a:t>
            </a:r>
            <a:r>
              <a:rPr lang="ru-RU" sz="1600" b="1" i="1" dirty="0"/>
              <a:t>Поместье</a:t>
            </a:r>
            <a:r>
              <a:rPr lang="ru-RU" sz="1600" i="1" dirty="0"/>
              <a:t> – участок земли, данный при условии службы как награда за службу и источник дохода, с которого помещик снаряжал себя для походов (как правило, конный воин).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14282" y="6143644"/>
            <a:ext cx="22145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 descr="служилые люд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09110"/>
            <a:ext cx="3062144" cy="41093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8" name="Прямоугольник 87"/>
          <p:cNvSpPr/>
          <p:nvPr/>
        </p:nvSpPr>
        <p:spPr>
          <a:xfrm>
            <a:off x="214282" y="1928802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система землевладения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018487" y="1385958"/>
            <a:ext cx="3536182" cy="3143273"/>
            <a:chOff x="5000628" y="928670"/>
            <a:chExt cx="3536182" cy="3143273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rot="5400000" flipH="1" flipV="1">
              <a:off x="7322364" y="3107528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 flipH="1" flipV="1">
              <a:off x="6107918" y="3107528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6250793" y="1821645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5143504" y="928670"/>
              <a:ext cx="3286148" cy="71438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43504" y="928670"/>
              <a:ext cx="3286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itchFamily="34" charset="0"/>
                  <a:cs typeface="Arial" pitchFamily="34" charset="0"/>
                </a:rPr>
                <a:t>Велики князь </a:t>
              </a:r>
            </a:p>
            <a:p>
              <a:pPr algn="ctr"/>
              <a:r>
                <a:rPr lang="ru-RU" b="1" dirty="0">
                  <a:latin typeface="Arial" pitchFamily="34" charset="0"/>
                  <a:cs typeface="Arial" pitchFamily="34" charset="0"/>
                </a:rPr>
                <a:t>и государь Всея Руси</a:t>
              </a:r>
            </a:p>
          </p:txBody>
        </p:sp>
        <p:cxnSp>
          <p:nvCxnSpPr>
            <p:cNvPr id="369" name="Прямая соединительная линия 368"/>
            <p:cNvCxnSpPr>
              <a:endCxn id="62" idx="0"/>
            </p:cNvCxnSpPr>
            <p:nvPr/>
          </p:nvCxnSpPr>
          <p:spPr>
            <a:xfrm>
              <a:off x="7572396" y="3214686"/>
              <a:ext cx="232174" cy="1428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60"/>
            <p:cNvGrpSpPr/>
            <p:nvPr/>
          </p:nvGrpSpPr>
          <p:grpSpPr>
            <a:xfrm>
              <a:off x="7072330" y="3357562"/>
              <a:ext cx="1464480" cy="714381"/>
              <a:chOff x="3964776" y="2308016"/>
              <a:chExt cx="1464480" cy="714381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3964776" y="2308016"/>
                <a:ext cx="1464480" cy="7143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64776" y="2379454"/>
                <a:ext cx="139304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Волостели (село)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5643570" y="1785926"/>
              <a:ext cx="2357454" cy="50006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43570" y="1857364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Боярская Дума</a:t>
              </a:r>
            </a:p>
          </p:txBody>
        </p:sp>
        <p:cxnSp>
          <p:nvCxnSpPr>
            <p:cNvPr id="65" name="Прямая соединительная линия 64"/>
            <p:cNvCxnSpPr>
              <a:stCxn id="18" idx="0"/>
            </p:cNvCxnSpPr>
            <p:nvPr/>
          </p:nvCxnSpPr>
          <p:spPr>
            <a:xfrm rot="5400000" flipH="1" flipV="1">
              <a:off x="5804306" y="3161107"/>
              <a:ext cx="142876" cy="250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6858016" y="2571744"/>
              <a:ext cx="1143008" cy="50006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16" y="26431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Дворец</a:t>
              </a:r>
            </a:p>
          </p:txBody>
        </p:sp>
        <p:grpSp>
          <p:nvGrpSpPr>
            <p:cNvPr id="4" name="Группа 48"/>
            <p:cNvGrpSpPr/>
            <p:nvPr/>
          </p:nvGrpSpPr>
          <p:grpSpPr>
            <a:xfrm>
              <a:off x="5000628" y="3357562"/>
              <a:ext cx="1500198" cy="714380"/>
              <a:chOff x="4214810" y="2285992"/>
              <a:chExt cx="1500198" cy="71438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214810" y="2285992"/>
                <a:ext cx="1500198" cy="7143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214810" y="2357430"/>
                <a:ext cx="15001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Наместники (город)</a:t>
                </a: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5643570" y="2571744"/>
              <a:ext cx="1143008" cy="50006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8" y="264318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Казна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286512" y="2428868"/>
              <a:ext cx="10715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000760" y="3214686"/>
              <a:ext cx="15716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6179356" y="2464586"/>
              <a:ext cx="142876" cy="714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16200000" flipV="1">
              <a:off x="7322362" y="2464588"/>
              <a:ext cx="142876" cy="714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827148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100010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Объединение раздробленных русских земель требовало создать единство правовой системы. В сентябре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1497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действие был введён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Судебник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единый свод законов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2643182"/>
            <a:ext cx="3071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Издание Судебника 1497 г. явилось важной мерой укрепления политического единства, усиления «центральной» власти</a:t>
            </a:r>
          </a:p>
        </p:txBody>
      </p:sp>
      <p:pic>
        <p:nvPicPr>
          <p:cNvPr id="13" name="Рисунок 12" descr="судебник 1497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2143116"/>
            <a:ext cx="5291123" cy="357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СУДЕБНИК           ИВАНА   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09884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Юрьев день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9588" y="2636912"/>
            <a:ext cx="3286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 уход крестьянин должен был уплатить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"пожилое"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плату за годы, прожитые на старом месте.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Это стало первым шагом к установлению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крепостного права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стране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85723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Судебник включал 68 статей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Статья 57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ограничивала право крестьянского перехода от одного феодала к другому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определенным сроком – неделя до и неделя после осеннего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Юрьева дня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(26 ноября)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5143536" cy="39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СУДЕБНИК           ИВАНА   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31329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85852" y="6429396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Нил Сорский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71435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Важной частью внутренней политики Ивана III были его отношения с церковью. </a:t>
            </a:r>
          </a:p>
        </p:txBody>
      </p:sp>
      <p:pic>
        <p:nvPicPr>
          <p:cNvPr id="19" name="Рисунок 18" descr="нил сорски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3116"/>
            <a:ext cx="3514199" cy="4350913"/>
          </a:xfrm>
          <a:prstGeom prst="rect">
            <a:avLst/>
          </a:prstGeom>
        </p:spPr>
      </p:pic>
      <p:pic>
        <p:nvPicPr>
          <p:cNvPr id="9" name="Рисунок 8" descr="иосиф волоцкий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3732" y="2000240"/>
            <a:ext cx="3670504" cy="4572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7884" y="6357958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Иосиф Волоцкий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50017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«</a:t>
            </a:r>
            <a:r>
              <a:rPr lang="ru-RU" sz="2400" i="1" dirty="0" err="1">
                <a:solidFill>
                  <a:srgbClr val="C00000"/>
                </a:solidFill>
              </a:rPr>
              <a:t>Нестяжатели</a:t>
            </a:r>
            <a:r>
              <a:rPr lang="ru-RU" sz="2400" i="1" dirty="0">
                <a:solidFill>
                  <a:srgbClr val="C00000"/>
                </a:solidFill>
              </a:rPr>
              <a:t>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1500174"/>
            <a:ext cx="2041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«Иосифляне»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1428736"/>
            <a:ext cx="2143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Основное событие, характеризующее церковные дела - появление двух церковных течений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по-разному относившихся к существованию церковной собственности.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ОТНОШЕНИЯ        С     ЦЕРКОВЬЮ</a:t>
            </a:r>
          </a:p>
        </p:txBody>
      </p:sp>
    </p:spTree>
    <p:extLst>
      <p:ext uri="{BB962C8B-B14F-4D97-AF65-F5344CB8AC3E}">
        <p14:creationId xmlns:p14="http://schemas.microsoft.com/office/powerpoint/2010/main" val="1318505049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14282" y="5786454"/>
            <a:ext cx="271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Софья Палеолог великая княгиня, супруга Ивана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III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софья палеоло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2357454" cy="34716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78579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Первой женой великого князя стала дочь тверского князя. В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1458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родился сын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 (Иван Молодой)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Скоро супруга князя умерла. По слухам она была отравлена.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 явился на похороны жены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2357430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Вскоре великий князь решил дать согласие на полученное от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Папы Римского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предложение вступить в брак с византийской царевной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Софьей (Зоей)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племянницей последнего императора Византии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714884"/>
            <a:ext cx="5857916" cy="1631216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Arial" pitchFamily="34" charset="0"/>
                <a:cs typeface="Arial" pitchFamily="34" charset="0"/>
              </a:rPr>
              <a:t>Считается, что благодаря браку с царевной  Софьей Иван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и Российское государство приобщились к политическому и культурному опыту власти, которым делилась со своим супругом мудрая жена.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СЕМЬЯ            И            НАСЛЕДНИКИ</a:t>
            </a:r>
          </a:p>
        </p:txBody>
      </p:sp>
    </p:spTree>
    <p:extLst>
      <p:ext uri="{BB962C8B-B14F-4D97-AF65-F5344CB8AC3E}">
        <p14:creationId xmlns:p14="http://schemas.microsoft.com/office/powerpoint/2010/main" val="2063468891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715140" y="372802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Иван Иванович Молодой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857232"/>
            <a:ext cx="6643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Софья родила великому князю в общей сложности девятерых детей —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пятерых сыновей и четыре дочери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Однако второй брак стал одной из проблем при дворе. Сложились две группировки придворной знати, одна из которых поддерживала —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Ивана Ивановича Молодого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вторая — новую великую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княгиню Софью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3" name="Рисунок 12" descr="иван молодо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584775"/>
            <a:ext cx="2508446" cy="317183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9388" y="4653136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1483 г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в семье у Ивана Молодого родился сын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Дмитрий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1490 г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сам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 Иванович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серьезно заболел. Софья выписала из Венеции лекаря, но все старания врача оказались бессильны, в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1490 г.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Иван Молодой скончался. Врач был казнён, а по Москве поползли слухи об отравлении наследника.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СЕМЬЯ            И            НАСЛЕДНИКИ</a:t>
            </a:r>
          </a:p>
        </p:txBody>
      </p:sp>
    </p:spTree>
    <p:extLst>
      <p:ext uri="{BB962C8B-B14F-4D97-AF65-F5344CB8AC3E}">
        <p14:creationId xmlns:p14="http://schemas.microsoft.com/office/powerpoint/2010/main" val="2822709150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899592" y="4495792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AutoNum type="arabicPeriod"/>
            </a:pP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Князь Иван </a:t>
            </a:r>
            <a:r>
              <a:rPr lang="en-US" sz="3200" i="1" dirty="0">
                <a:solidFill>
                  <a:srgbClr val="000000"/>
                </a:solidFill>
                <a:cs typeface="Times New Roman" pitchFamily="18" charset="0"/>
              </a:rPr>
              <a:t>III</a:t>
            </a: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 и создание Московского государства.</a:t>
            </a:r>
          </a:p>
          <a:p>
            <a:pPr marL="514350" indent="-514350" eaLnBrk="0" hangingPunct="0">
              <a:buAutoNum type="arabicPeriod"/>
            </a:pP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 Московское государство к концу </a:t>
            </a:r>
            <a:r>
              <a:rPr lang="en-US" sz="3200" i="1" dirty="0">
                <a:solidFill>
                  <a:srgbClr val="000000"/>
                </a:solidFill>
                <a:cs typeface="Times New Roman" pitchFamily="18" charset="0"/>
              </a:rPr>
              <a:t>XV </a:t>
            </a: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221" y="1051611"/>
            <a:ext cx="8750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МОСКОВСКОЕ ГОСУДАРСТВО В</a:t>
            </a:r>
          </a:p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КОНЦЕ </a:t>
            </a: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xv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– НАЧАЛЕ </a:t>
            </a:r>
          </a:p>
          <a:p>
            <a:pPr algn="ctr" eaLnBrk="0" hangingPunct="0">
              <a:defRPr/>
            </a:pP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XVI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Вв. 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915239"/>
      </p:ext>
    </p:extLst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14282" y="6429396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Василий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III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Иванович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714356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После смерти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Ивана Молодого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наследником стал его сын, внук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Ивана III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Дмитрий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Но на трон претендовал </a:t>
            </a:r>
          </a:p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и сын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Ивана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III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Василий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786322"/>
            <a:ext cx="4929222" cy="156966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Таким образом, борьба внутри великокняжеской семьи завершилась победой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Василия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Ивановича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928802"/>
            <a:ext cx="59293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1497 г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был раскрыт заговор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Василия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против своего отца. В результате 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Василий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посажен под домашний арест.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Однако к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г. ситуация изменилась. Появился слух о претензиях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Дмитрия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его матери княгини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Елены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власть.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Иван III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приказывает арестовать их. </a:t>
            </a:r>
          </a:p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1505 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Дмитрий и его мать умерли в заточении. </a:t>
            </a:r>
          </a:p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" name="Рисунок 12" descr="василий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494061"/>
            <a:ext cx="3786181" cy="49151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СЕМЬЯ            И            НАСЛЕДНИКИ</a:t>
            </a:r>
          </a:p>
        </p:txBody>
      </p:sp>
    </p:spTree>
    <p:extLst>
      <p:ext uri="{BB962C8B-B14F-4D97-AF65-F5344CB8AC3E}">
        <p14:creationId xmlns:p14="http://schemas.microsoft.com/office/powerpoint/2010/main" val="3559621278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8457" y="594928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Василий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III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Иванович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99781"/>
            <a:ext cx="3071834" cy="392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85723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Василий III Иванович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(1505 - 1533)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Великий князь московский, отец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Ивана IV Грозного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75890" y="1688229"/>
            <a:ext cx="507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Первый брак с боярыней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Соломонией</a:t>
            </a:r>
            <a:r>
              <a:rPr lang="ru-RU" dirty="0">
                <a:latin typeface="Arial" pitchFamily="34" charset="0"/>
                <a:cs typeface="Arial" pitchFamily="34" charset="0"/>
              </a:rPr>
              <a:t> был бездетным. Василий в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1525 г. </a:t>
            </a:r>
            <a:r>
              <a:rPr lang="ru-RU" dirty="0">
                <a:latin typeface="Arial" pitchFamily="34" charset="0"/>
                <a:cs typeface="Arial" pitchFamily="34" charset="0"/>
              </a:rPr>
              <a:t>женился вторично. Его супругой стала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Елена Глинская</a:t>
            </a:r>
            <a:r>
              <a:rPr lang="ru-RU" dirty="0">
                <a:latin typeface="Arial" pitchFamily="34" charset="0"/>
                <a:cs typeface="Arial" pitchFamily="34" charset="0"/>
              </a:rPr>
              <a:t>, дочь литовского князя.   15 августа 1530 г. у них родился сын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будущий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Грозный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75890" y="4143380"/>
            <a:ext cx="5325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1506</a:t>
            </a:r>
            <a:r>
              <a:rPr lang="ru-RU" sz="2000" dirty="0"/>
              <a:t> — поход на Казань</a:t>
            </a:r>
            <a:r>
              <a:rPr lang="en-US" sz="2000" dirty="0"/>
              <a:t> - </a:t>
            </a:r>
            <a:r>
              <a:rPr lang="ru-RU" sz="2000" dirty="0"/>
              <a:t>поражение русских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1510</a:t>
            </a:r>
            <a:r>
              <a:rPr lang="ru-RU" sz="2000" dirty="0"/>
              <a:t> — присоединение Пскова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1514</a:t>
            </a:r>
            <a:r>
              <a:rPr lang="ru-RU" sz="2000" dirty="0"/>
              <a:t> — взятие Смоленска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1521</a:t>
            </a:r>
            <a:r>
              <a:rPr lang="ru-RU" sz="2000" dirty="0"/>
              <a:t> — войска </a:t>
            </a:r>
            <a:r>
              <a:rPr lang="ru-RU" sz="2000" dirty="0" err="1"/>
              <a:t>крымцев</a:t>
            </a:r>
            <a:r>
              <a:rPr lang="ru-RU" sz="2000" dirty="0"/>
              <a:t> и казанцев дошли до Москвы, взяв у московских бояр откуп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3629028"/>
            <a:ext cx="5294962" cy="40011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ВНУТРЕННЯЯ ПОЛИТИКА ВАСИЛИЯ </a:t>
            </a:r>
            <a:r>
              <a:rPr lang="en-US" sz="2000" b="1" dirty="0">
                <a:solidFill>
                  <a:srgbClr val="C00000"/>
                </a:solidFill>
              </a:rPr>
              <a:t>III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ВАСИЛИЙ     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    </a:t>
            </a:r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1036838049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144111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19318" y="1144111"/>
            <a:ext cx="7286676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Какие процессы шли в религиозно-церковной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сфере этого периода?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aseline="0" dirty="0">
                <a:latin typeface="Arial" pitchFamily="34" charset="0"/>
                <a:cs typeface="Arial" pitchFamily="34" charset="0"/>
              </a:rPr>
              <a:t>Расскажите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 представителях власти конца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XV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начала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XVI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525"/>
          <a:stretch/>
        </p:blipFill>
        <p:spPr>
          <a:xfrm>
            <a:off x="214282" y="3286124"/>
            <a:ext cx="2092549" cy="34102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27783" y="4965737"/>
            <a:ext cx="6178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§ 25-27 стр.168-187. </a:t>
            </a:r>
          </a:p>
          <a:p>
            <a:r>
              <a:rPr lang="ru-RU" sz="2800" i="1" dirty="0"/>
              <a:t>Сайт: «Московское государство в </a:t>
            </a:r>
            <a:r>
              <a:rPr lang="en-US" sz="2800" i="1" dirty="0"/>
              <a:t>XVI</a:t>
            </a:r>
            <a:r>
              <a:rPr lang="ru-RU" sz="2800" i="1" dirty="0"/>
              <a:t> в.»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1217703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857232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ходе войны </a:t>
            </a: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Василий </a:t>
            </a:r>
            <a:r>
              <a:rPr kumimoji="0" lang="en-US" sz="2400" b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 захвачен</a:t>
            </a:r>
            <a:r>
              <a:rPr kumimoji="0" lang="ru-RU" sz="2400" b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плен и был ослеплен (</a:t>
            </a: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что получил прозвище </a:t>
            </a: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«Темный»</a:t>
            </a:r>
            <a:r>
              <a:rPr kumimoji="0" lang="ru-RU" sz="2400" b="0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0" name="Рисунок 9" descr="василий и ива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1374" y="1785926"/>
            <a:ext cx="5392626" cy="43815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71980" y="2136338"/>
            <a:ext cx="34239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Василий 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ликвидировал мелкие уделы внутри Московского княжества, укрепил великокняжескую власть. </a:t>
            </a:r>
          </a:p>
          <a:p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Продолжился процесс объединения русских земель под властью Москвы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934" y="614364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Василий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Васильевич «Темный» </a:t>
            </a: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и его сын Иван 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III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ВАСИЛИЙ       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      </a:t>
            </a:r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4047305259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86216" y="6273225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Собор Санта-Мария-дель-Фьоре, где в 1439 году была подписана Флорентийская уния</a:t>
            </a:r>
          </a:p>
        </p:txBody>
      </p:sp>
      <p:pic>
        <p:nvPicPr>
          <p:cNvPr id="5" name="Рисунок 4" descr="феррарский собо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714620"/>
            <a:ext cx="4790343" cy="35528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ФЛОРЕНТИЙСКАЯ              УНИЯ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549" y="3441680"/>
            <a:ext cx="411145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Уния была категорически отвергнута Русью.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Подписавший ее от имени Руси грек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Исидор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 низложен. Новым русским митрополитом стал русский священник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Иона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550" y="818707"/>
            <a:ext cx="82229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период правления Василия II произошло еще одно важное событие, имевшее важное значение для Руси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1349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 Флоренции произошло подписание так называемой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«Флорентийской унии»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то есть признание римской католической церкви выше православной церкви </a:t>
            </a:r>
          </a:p>
        </p:txBody>
      </p:sp>
    </p:spTree>
    <p:extLst>
      <p:ext uri="{BB962C8B-B14F-4D97-AF65-F5344CB8AC3E}">
        <p14:creationId xmlns:p14="http://schemas.microsoft.com/office/powerpoint/2010/main" val="4200960679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/>
          <a:stretch/>
        </p:blipFill>
        <p:spPr>
          <a:xfrm>
            <a:off x="0" y="554899"/>
            <a:ext cx="3304442" cy="6298413"/>
          </a:xfrm>
          <a:prstGeom prst="rect">
            <a:avLst/>
          </a:prstGeom>
        </p:spPr>
      </p:pic>
      <p:pic>
        <p:nvPicPr>
          <p:cNvPr id="9" name="Рисунок 8" descr="москва при иване II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0983" y="3550759"/>
            <a:ext cx="4500562" cy="3287645"/>
          </a:xfrm>
          <a:prstGeom prst="rect">
            <a:avLst/>
          </a:prstGeom>
        </p:spPr>
      </p:pic>
      <p:pic>
        <p:nvPicPr>
          <p:cNvPr id="12" name="Рисунок 11" descr="двуглавый орел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2549" y="94148"/>
            <a:ext cx="2786082" cy="337397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971602" y="688438"/>
            <a:ext cx="533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Иван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одна из ключевых фигур </a:t>
            </a:r>
          </a:p>
          <a:p>
            <a:pPr indent="3556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истории</a:t>
            </a:r>
          </a:p>
          <a:p>
            <a:pPr lvl="0" indent="3556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6302" y="1671295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объединение земель вокруг Москвы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возведен красный Кремль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прекращена система иго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(1480)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 первый Судебник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(1497)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введена поместная система службы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созданы органы управления страной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герб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5510" y="0"/>
            <a:ext cx="6942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ИВАН       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   </a:t>
            </a:r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ВАСИЛЬЕВИЧ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877272"/>
            <a:ext cx="3040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Иван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Васильевич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(1462 – 1505)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6827706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van_Kal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785794"/>
            <a:ext cx="8922427" cy="6072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КАК            МЕНЯЛСЯ            ОБЛИК              МОСКВЫ</a:t>
            </a:r>
          </a:p>
        </p:txBody>
      </p:sp>
    </p:spTree>
    <p:extLst>
      <p:ext uri="{BB962C8B-B14F-4D97-AF65-F5344CB8AC3E}">
        <p14:creationId xmlns:p14="http://schemas.microsoft.com/office/powerpoint/2010/main" val="1861799616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van_Kal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785794"/>
            <a:ext cx="8922427" cy="6072206"/>
          </a:xfrm>
          <a:prstGeom prst="rect">
            <a:avLst/>
          </a:prstGeom>
        </p:spPr>
      </p:pic>
      <p:pic>
        <p:nvPicPr>
          <p:cNvPr id="9" name="Рисунок 8" descr="Dmitrij_Donsk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785794"/>
            <a:ext cx="8925122" cy="59293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КАК           МЕНЯЛСЯ            ОБЛИК              МОСКВЫ</a:t>
            </a:r>
          </a:p>
        </p:txBody>
      </p:sp>
    </p:spTree>
    <p:extLst>
      <p:ext uri="{BB962C8B-B14F-4D97-AF65-F5344CB8AC3E}">
        <p14:creationId xmlns:p14="http://schemas.microsoft.com/office/powerpoint/2010/main" val="10632467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осква иван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63" y="692696"/>
            <a:ext cx="8858312" cy="59293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844" y="5500702"/>
            <a:ext cx="8858312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ходе правления Ивана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Васильевича произошло объединение большей части русских земель вокруг Москвы и её превращение в центр общерусского государства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КАК            МЕНЯЛСЯ            ОБЛИК              МОСКВЫ</a:t>
            </a:r>
          </a:p>
        </p:txBody>
      </p:sp>
    </p:spTree>
    <p:extLst>
      <p:ext uri="{BB962C8B-B14F-4D97-AF65-F5344CB8AC3E}">
        <p14:creationId xmlns:p14="http://schemas.microsoft.com/office/powerpoint/2010/main" val="757867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37938" y="5500701"/>
            <a:ext cx="5214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Русскими защитниками впервые было применено огнестрельное оружие («тюфяки» и «пищальницы» ) </a:t>
            </a:r>
          </a:p>
        </p:txBody>
      </p:sp>
      <p:pic>
        <p:nvPicPr>
          <p:cNvPr id="12" name="Рисунок 11" descr="стояние на угр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05" y="830997"/>
            <a:ext cx="8715436" cy="4096512"/>
          </a:xfrm>
          <a:prstGeom prst="rect">
            <a:avLst/>
          </a:prstGeom>
        </p:spPr>
      </p:pic>
      <p:pic>
        <p:nvPicPr>
          <p:cNvPr id="10" name="Рисунок 9" descr="пушк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217">
            <a:off x="119473" y="3545412"/>
            <a:ext cx="5715000" cy="2838450"/>
          </a:xfrm>
          <a:prstGeom prst="rect">
            <a:avLst/>
          </a:prstGeom>
        </p:spPr>
      </p:pic>
      <p:pic>
        <p:nvPicPr>
          <p:cNvPr id="18" name="Рисунок 17" descr="угра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837115"/>
            <a:ext cx="4143404" cy="602088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82329" y="866411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1480 г.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великое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«стояние» на р.Угра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ПРЕКРАЩЕНИЕ        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27557061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8D1197C-FC02-46DF-B525-9835E22DD846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RESOURCE_PATHS_HASH_PRESENTER" val="13938279ca29f72e55e8bbec729ca7467bb742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history_3.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8214</TotalTime>
  <Words>1217</Words>
  <Application>Microsoft Office PowerPoint</Application>
  <PresentationFormat>Экран (4:3)</PresentationFormat>
  <Paragraphs>150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history_3.7.1</dc:title>
  <dc:creator>admit-home</dc:creator>
  <cp:lastModifiedBy>Андрей</cp:lastModifiedBy>
  <cp:revision>894</cp:revision>
  <dcterms:created xsi:type="dcterms:W3CDTF">2008-09-08T18:26:41Z</dcterms:created>
  <dcterms:modified xsi:type="dcterms:W3CDTF">2025-01-05T09:59:46Z</dcterms:modified>
</cp:coreProperties>
</file>