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40" r:id="rId2"/>
    <p:sldId id="258" r:id="rId3"/>
    <p:sldId id="338" r:id="rId4"/>
    <p:sldId id="339" r:id="rId5"/>
    <p:sldId id="287" r:id="rId6"/>
    <p:sldId id="341" r:id="rId7"/>
    <p:sldId id="342" r:id="rId8"/>
    <p:sldId id="343" r:id="rId9"/>
    <p:sldId id="337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  <a:srgbClr val="EFB6AB"/>
    <a:srgbClr val="FF505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505" autoAdjust="0"/>
  </p:normalViewPr>
  <p:slideViewPr>
    <p:cSldViewPr>
      <p:cViewPr varScale="1">
        <p:scale>
          <a:sx n="105" d="100"/>
          <a:sy n="105" d="100"/>
        </p:scale>
        <p:origin x="89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68E5A-9B6A-460A-AF27-45834FB79C8E}" type="datetimeFigureOut">
              <a:rPr lang="ru-RU" smtClean="0"/>
              <a:pPr/>
              <a:t>01.09.2024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5A57D-9532-4E8A-83B3-011DCF91E1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7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5A57D-9532-4E8A-83B3-011DCF91E184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331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8E2F3F-1BA8-495D-BC8A-26F41C3CF77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3634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6C5B9-FB5D-4113-8F4E-E699C259D76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284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9/1/2024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Bar dir="vert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0788FBB-BDB5-4E00-8BB2-BCE8939A5C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"/>
            <a:ext cx="9144000" cy="6839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101269"/>
      </p:ext>
    </p:extLst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81791" y="1196752"/>
            <a:ext cx="856220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ru-RU" sz="6000" cap="all" dirty="0">
                <a:ln w="0">
                  <a:solidFill>
                    <a:schemeClr val="bg1"/>
                  </a:solidFill>
                </a:ln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Impact" panose="020B0806030902050204" pitchFamily="34" charset="0"/>
                <a:cs typeface="Arial" pitchFamily="34" charset="0"/>
              </a:rPr>
              <a:t>Мир в начале нового времени</a:t>
            </a:r>
          </a:p>
        </p:txBody>
      </p:sp>
    </p:spTree>
  </p:cSld>
  <p:clrMapOvr>
    <a:masterClrMapping/>
  </p:clrMapOvr>
  <p:transition spd="slow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9A04BD8-699A-4853-A3AA-8BF32FE6A7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2822" y="1219183"/>
            <a:ext cx="9144000" cy="3025156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251520" y="119908"/>
            <a:ext cx="8892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kern="0" spc="-500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</a:rPr>
              <a:t>ДАВАЙТЕ   ВСПОМНИМ  …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38C7F13-6662-4569-8500-4FEAD1AAAEC0}"/>
              </a:ext>
            </a:extLst>
          </p:cNvPr>
          <p:cNvGrpSpPr/>
          <p:nvPr/>
        </p:nvGrpSpPr>
        <p:grpSpPr>
          <a:xfrm>
            <a:off x="168667" y="1212990"/>
            <a:ext cx="8766461" cy="4518912"/>
            <a:chOff x="335333" y="749168"/>
            <a:chExt cx="8766461" cy="4518912"/>
          </a:xfrm>
        </p:grpSpPr>
        <p:sp>
          <p:nvSpPr>
            <p:cNvPr id="11" name="Левая фигурная скобка 10"/>
            <p:cNvSpPr/>
            <p:nvPr/>
          </p:nvSpPr>
          <p:spPr>
            <a:xfrm rot="16200000">
              <a:off x="1981333" y="2219378"/>
              <a:ext cx="413219" cy="3705219"/>
            </a:xfrm>
            <a:prstGeom prst="leftBrace">
              <a:avLst>
                <a:gd name="adj1" fmla="val 24956"/>
                <a:gd name="adj2" fmla="val 50000"/>
              </a:avLst>
            </a:prstGeom>
            <a:ln w="19050"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76993" y="4119508"/>
              <a:ext cx="2592288" cy="7080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400" spc="200" dirty="0">
                  <a:solidFill>
                    <a:schemeClr val="bg1">
                      <a:lumMod val="85000"/>
                    </a:schemeClr>
                  </a:solidFill>
                </a:rPr>
                <a:t>paleolit</a:t>
              </a:r>
              <a:endParaRPr lang="ru-RU" sz="2400" spc="200" dirty="0">
                <a:solidFill>
                  <a:schemeClr val="bg1">
                    <a:lumMod val="85000"/>
                  </a:schemeClr>
                </a:solidFill>
              </a:endParaRPr>
            </a:p>
            <a:p>
              <a:pPr algn="ctr">
                <a:defRPr/>
              </a:pPr>
              <a:r>
                <a:rPr lang="ru-RU" sz="1600" i="1" dirty="0">
                  <a:solidFill>
                    <a:schemeClr val="bg1">
                      <a:lumMod val="85000"/>
                    </a:schemeClr>
                  </a:solidFill>
                </a:rPr>
                <a:t>(древнекаменный)</a:t>
              </a:r>
            </a:p>
          </p:txBody>
        </p:sp>
        <p:sp>
          <p:nvSpPr>
            <p:cNvPr id="15" name="Левая фигурная скобка 14"/>
            <p:cNvSpPr/>
            <p:nvPr/>
          </p:nvSpPr>
          <p:spPr>
            <a:xfrm rot="16200000">
              <a:off x="4878058" y="3164511"/>
              <a:ext cx="413219" cy="1800199"/>
            </a:xfrm>
            <a:prstGeom prst="leftBrace">
              <a:avLst>
                <a:gd name="adj1" fmla="val 24956"/>
                <a:gd name="adj2" fmla="val 50000"/>
              </a:avLst>
            </a:prstGeom>
            <a:ln w="19050"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658431" y="4143800"/>
              <a:ext cx="2078657" cy="70802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400" spc="200" dirty="0">
                  <a:solidFill>
                    <a:schemeClr val="bg1">
                      <a:lumMod val="85000"/>
                    </a:schemeClr>
                  </a:solidFill>
                </a:rPr>
                <a:t>mesolit</a:t>
              </a:r>
              <a:endParaRPr lang="ru-RU" sz="2400" spc="200" dirty="0">
                <a:solidFill>
                  <a:schemeClr val="bg1">
                    <a:lumMod val="85000"/>
                  </a:schemeClr>
                </a:solidFill>
              </a:endParaRPr>
            </a:p>
            <a:p>
              <a:pPr algn="ctr">
                <a:defRPr/>
              </a:pPr>
              <a:r>
                <a:rPr lang="ru-RU" sz="1600" i="1" dirty="0">
                  <a:solidFill>
                    <a:schemeClr val="bg1">
                      <a:lumMod val="85000"/>
                    </a:schemeClr>
                  </a:solidFill>
                </a:rPr>
                <a:t>(среднекаменный)</a:t>
              </a:r>
            </a:p>
          </p:txBody>
        </p:sp>
        <p:sp>
          <p:nvSpPr>
            <p:cNvPr id="17" name="Левая фигурная скобка 16"/>
            <p:cNvSpPr/>
            <p:nvPr/>
          </p:nvSpPr>
          <p:spPr>
            <a:xfrm rot="16200000">
              <a:off x="6324166" y="3562556"/>
              <a:ext cx="413219" cy="995270"/>
            </a:xfrm>
            <a:prstGeom prst="leftBrace">
              <a:avLst>
                <a:gd name="adj1" fmla="val 24956"/>
                <a:gd name="adj2" fmla="val 50000"/>
              </a:avLst>
            </a:prstGeom>
            <a:ln w="19050">
              <a:solidFill>
                <a:schemeClr val="bg1">
                  <a:lumMod val="8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537908" y="4149951"/>
              <a:ext cx="1774938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400" spc="200" dirty="0">
                  <a:solidFill>
                    <a:schemeClr val="bg1">
                      <a:lumMod val="85000"/>
                    </a:schemeClr>
                  </a:solidFill>
                </a:rPr>
                <a:t>neolit</a:t>
              </a:r>
              <a:endParaRPr lang="ru-RU" sz="2400" spc="200" dirty="0">
                <a:solidFill>
                  <a:schemeClr val="bg1">
                    <a:lumMod val="85000"/>
                  </a:schemeClr>
                </a:solidFill>
              </a:endParaRPr>
            </a:p>
            <a:p>
              <a:pPr algn="ctr">
                <a:defRPr/>
              </a:pPr>
              <a:r>
                <a:rPr lang="ru-RU" sz="1600" i="1" dirty="0">
                  <a:solidFill>
                    <a:schemeClr val="bg1">
                      <a:lumMod val="85000"/>
                    </a:schemeClr>
                  </a:solidFill>
                </a:rPr>
                <a:t>(новокаменный)</a:t>
              </a:r>
            </a:p>
          </p:txBody>
        </p:sp>
        <p:sp>
          <p:nvSpPr>
            <p:cNvPr id="20" name="Левая фигурная скобка 19"/>
            <p:cNvSpPr/>
            <p:nvPr/>
          </p:nvSpPr>
          <p:spPr>
            <a:xfrm rot="5400000">
              <a:off x="7604632" y="1307319"/>
              <a:ext cx="430958" cy="1337891"/>
            </a:xfrm>
            <a:prstGeom prst="leftBrace">
              <a:avLst>
                <a:gd name="adj1" fmla="val 24956"/>
                <a:gd name="adj2" fmla="val 50000"/>
              </a:avLst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5123" y="1451532"/>
              <a:ext cx="507198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000" b="1" spc="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ДОИСТОРИЧЕСКИЙ ПЕРИОД</a:t>
              </a:r>
            </a:p>
            <a:p>
              <a:pPr algn="ctr">
                <a:defRPr/>
              </a:pPr>
              <a:r>
                <a:rPr lang="ru-RU" sz="1600" i="1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(каменный век)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516216" y="749168"/>
              <a:ext cx="2548529" cy="9541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000" b="1" dirty="0"/>
                <a:t>ИСТОРИЧЕСКИЙ ПЕРИОД</a:t>
              </a:r>
            </a:p>
            <a:p>
              <a:pPr algn="ctr">
                <a:defRPr/>
              </a:pPr>
              <a:r>
                <a:rPr lang="ru-RU" sz="1600" i="1" dirty="0"/>
                <a:t>(железный век)</a:t>
              </a:r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69800" y="2291934"/>
              <a:ext cx="494945" cy="794912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755576" y="2962011"/>
              <a:ext cx="625157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400" spc="600" dirty="0">
                  <a:solidFill>
                    <a:schemeClr val="bg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ПРОШЛОЕ  ЧЕЛОВЕЧЕСТВА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876256" y="2706320"/>
              <a:ext cx="2001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dirty="0">
                  <a:solidFill>
                    <a:srgbClr val="C00000"/>
                  </a:solidFill>
                </a:rPr>
                <a:t>ЦИВИЛИЗАЦИЯ</a:t>
              </a:r>
            </a:p>
          </p:txBody>
        </p:sp>
        <p:cxnSp>
          <p:nvCxnSpPr>
            <p:cNvPr id="31" name="Прямая соединительная линия 30"/>
            <p:cNvCxnSpPr/>
            <p:nvPr/>
          </p:nvCxnSpPr>
          <p:spPr>
            <a:xfrm flipH="1">
              <a:off x="7082633" y="3044874"/>
              <a:ext cx="1665830" cy="0"/>
            </a:xfrm>
            <a:prstGeom prst="line">
              <a:avLst/>
            </a:prstGeom>
            <a:ln w="127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 rot="21216176">
              <a:off x="2645971" y="2091879"/>
              <a:ext cx="166321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i="1" dirty="0">
                  <a:solidFill>
                    <a:srgbClr val="C00000"/>
                  </a:solidFill>
                </a:rPr>
                <a:t>2 , 5 млн лет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71071" y="2136458"/>
              <a:ext cx="157739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i="1" dirty="0">
                  <a:solidFill>
                    <a:srgbClr val="C00000"/>
                  </a:solidFill>
                </a:rPr>
                <a:t>5 тыс. лет</a:t>
              </a:r>
            </a:p>
          </p:txBody>
        </p:sp>
        <p:pic>
          <p:nvPicPr>
            <p:cNvPr id="39" name="Рисунок 3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84252" y="2302716"/>
              <a:ext cx="186819" cy="126031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7007150" y="3236800"/>
              <a:ext cx="1143989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ru-RU" sz="1200" i="1" dirty="0"/>
                <a:t>до новой эры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8210591" y="3225685"/>
              <a:ext cx="891203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ru-RU" sz="1200" i="1" dirty="0"/>
                <a:t>новая эра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704478" y="3559298"/>
              <a:ext cx="51058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/>
                <a:t>I </a:t>
              </a:r>
              <a:endParaRPr lang="ru-RU" sz="1200" b="1" dirty="0"/>
            </a:p>
            <a:p>
              <a:pPr algn="ctr">
                <a:defRPr/>
              </a:pPr>
              <a:r>
                <a:rPr lang="ru-RU" sz="1200" dirty="0" err="1"/>
                <a:t>тыс</a:t>
              </a:r>
              <a:endParaRPr lang="ru-RU" sz="12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346298" y="3559298"/>
              <a:ext cx="51058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/>
                <a:t>II</a:t>
              </a:r>
              <a:endParaRPr lang="ru-RU" sz="1200" b="1" dirty="0"/>
            </a:p>
            <a:p>
              <a:pPr algn="ctr">
                <a:defRPr/>
              </a:pPr>
              <a:r>
                <a:rPr lang="ru-RU" sz="1200" dirty="0" err="1"/>
                <a:t>тыс</a:t>
              </a:r>
              <a:endParaRPr lang="ru-RU" sz="12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984252" y="3547480"/>
              <a:ext cx="51058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/>
                <a:t>III</a:t>
              </a:r>
              <a:endParaRPr lang="ru-RU" sz="1200" b="1" dirty="0"/>
            </a:p>
            <a:p>
              <a:pPr algn="ctr">
                <a:defRPr/>
              </a:pPr>
              <a:r>
                <a:rPr lang="ru-RU" sz="1200" dirty="0" err="1"/>
                <a:t>тыс</a:t>
              </a:r>
              <a:endParaRPr lang="ru-RU" sz="12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172400" y="3561687"/>
              <a:ext cx="51058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/>
                <a:t>I </a:t>
              </a:r>
              <a:endParaRPr lang="ru-RU" sz="1200" b="1" dirty="0"/>
            </a:p>
            <a:p>
              <a:pPr algn="ctr">
                <a:defRPr/>
              </a:pPr>
              <a:r>
                <a:rPr lang="ru-RU" sz="1200" dirty="0" err="1"/>
                <a:t>тыс</a:t>
              </a:r>
              <a:endParaRPr lang="ru-RU" sz="12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8569800" y="3561687"/>
              <a:ext cx="51058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1200" b="1" dirty="0"/>
                <a:t>II</a:t>
              </a:r>
              <a:endParaRPr lang="ru-RU" sz="1200" b="1" dirty="0"/>
            </a:p>
            <a:p>
              <a:pPr algn="ctr">
                <a:defRPr/>
              </a:pPr>
              <a:r>
                <a:rPr lang="ru-RU" sz="1200" dirty="0" err="1"/>
                <a:t>тыс</a:t>
              </a:r>
              <a:endParaRPr lang="ru-RU" sz="12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806735" y="4084869"/>
              <a:ext cx="728672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050" i="1" dirty="0">
                  <a:solidFill>
                    <a:schemeClr val="accent1"/>
                  </a:solidFill>
                </a:rPr>
                <a:t>медный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10397" y="4084869"/>
              <a:ext cx="900178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050" i="1" dirty="0">
                  <a:solidFill>
                    <a:schemeClr val="accent1"/>
                  </a:solidFill>
                </a:rPr>
                <a:t>бронзовый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8210591" y="4071987"/>
              <a:ext cx="829951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1050" i="1" dirty="0">
                  <a:solidFill>
                    <a:schemeClr val="accent1"/>
                  </a:solidFill>
                </a:rPr>
                <a:t>железный</a:t>
              </a:r>
            </a:p>
          </p:txBody>
        </p:sp>
        <p:cxnSp>
          <p:nvCxnSpPr>
            <p:cNvPr id="58" name="Прямая соединительная линия 57"/>
            <p:cNvCxnSpPr/>
            <p:nvPr/>
          </p:nvCxnSpPr>
          <p:spPr>
            <a:xfrm flipV="1">
              <a:off x="7506905" y="4084871"/>
              <a:ext cx="0" cy="526312"/>
            </a:xfrm>
            <a:prstGeom prst="line">
              <a:avLst/>
            </a:prstGeom>
            <a:ln w="952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7" name="Рисунок 3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67203" y="4551540"/>
              <a:ext cx="542833" cy="716540"/>
            </a:xfrm>
            <a:prstGeom prst="rect">
              <a:avLst/>
            </a:prstGeom>
          </p:spPr>
        </p:pic>
        <p:cxnSp>
          <p:nvCxnSpPr>
            <p:cNvPr id="40" name="Прямая соединительная линия 39">
              <a:extLst>
                <a:ext uri="{FF2B5EF4-FFF2-40B4-BE49-F238E27FC236}">
                  <a16:creationId xmlns:a16="http://schemas.microsoft.com/office/drawing/2014/main" id="{5BCE4B76-92A9-4F88-A062-D517FA5D031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236518" y="3375299"/>
              <a:ext cx="0" cy="989805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54" name="Прямая соединительная линия 2053"/>
          <p:cNvCxnSpPr/>
          <p:nvPr/>
        </p:nvCxnSpPr>
        <p:spPr>
          <a:xfrm>
            <a:off x="6966902" y="3966506"/>
            <a:ext cx="1849736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801802" y="3141393"/>
            <a:ext cx="0" cy="1100741"/>
          </a:xfrm>
          <a:prstGeom prst="line">
            <a:avLst/>
          </a:prstGeom>
          <a:ln w="57150">
            <a:solidFill>
              <a:srgbClr val="C0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814037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480CC36-F985-447D-925D-6B7BE12869E1}"/>
              </a:ext>
            </a:extLst>
          </p:cNvPr>
          <p:cNvSpPr/>
          <p:nvPr/>
        </p:nvSpPr>
        <p:spPr>
          <a:xfrm>
            <a:off x="4932041" y="2974761"/>
            <a:ext cx="1114397" cy="2160774"/>
          </a:xfrm>
          <a:prstGeom prst="rect">
            <a:avLst/>
          </a:prstGeom>
          <a:pattFill prst="wdUpDiag">
            <a:fgClr>
              <a:srgbClr val="C00000"/>
            </a:fgClr>
            <a:bgClr>
              <a:schemeClr val="bg1"/>
            </a:bgClr>
          </a:pattFill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421" name="Рисунок 24" descr="парф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960" y="4161255"/>
            <a:ext cx="2500313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2" name="Рисунок 26" descr="ниф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888851"/>
            <a:ext cx="1095375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Левая фигурная скобка 6"/>
          <p:cNvSpPr/>
          <p:nvPr/>
        </p:nvSpPr>
        <p:spPr>
          <a:xfrm rot="16200000">
            <a:off x="1205055" y="1657170"/>
            <a:ext cx="571500" cy="2714625"/>
          </a:xfrm>
          <a:prstGeom prst="leftBrace">
            <a:avLst>
              <a:gd name="adj1" fmla="val 8333"/>
              <a:gd name="adj2" fmla="val 504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5" name="Левая фигурная скобка 14"/>
          <p:cNvSpPr/>
          <p:nvPr/>
        </p:nvSpPr>
        <p:spPr>
          <a:xfrm rot="16200000">
            <a:off x="3741105" y="1907201"/>
            <a:ext cx="571500" cy="2214562"/>
          </a:xfrm>
          <a:prstGeom prst="leftBrace">
            <a:avLst>
              <a:gd name="adj1" fmla="val 8333"/>
              <a:gd name="adj2" fmla="val 504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7" name="Левая фигурная скобка 16"/>
          <p:cNvSpPr/>
          <p:nvPr/>
        </p:nvSpPr>
        <p:spPr>
          <a:xfrm rot="16200000">
            <a:off x="5884255" y="2050070"/>
            <a:ext cx="571500" cy="1928826"/>
          </a:xfrm>
          <a:prstGeom prst="leftBrace">
            <a:avLst>
              <a:gd name="adj1" fmla="val 8333"/>
              <a:gd name="adj2" fmla="val 504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23" name="Левая фигурная скобка 22"/>
          <p:cNvSpPr/>
          <p:nvPr/>
        </p:nvSpPr>
        <p:spPr>
          <a:xfrm rot="16200000">
            <a:off x="7685419" y="2279609"/>
            <a:ext cx="571500" cy="1469746"/>
          </a:xfrm>
          <a:prstGeom prst="leftBrace">
            <a:avLst>
              <a:gd name="adj1" fmla="val 8333"/>
              <a:gd name="adj2" fmla="val 50418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75591" y="3343993"/>
            <a:ext cx="257175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/>
              <a:t>ИСТОРИЯ ДРЕВНЕГО МИРА</a:t>
            </a:r>
            <a:endParaRPr lang="ru-RU" spc="1500" dirty="0"/>
          </a:p>
          <a:p>
            <a:pPr algn="ctr">
              <a:defRPr/>
            </a:pPr>
            <a:endParaRPr lang="ru-RU" i="1" dirty="0"/>
          </a:p>
        </p:txBody>
      </p:sp>
      <p:sp>
        <p:nvSpPr>
          <p:cNvPr id="17416" name="TextBox 15"/>
          <p:cNvSpPr txBox="1">
            <a:spLocks noChangeArrowheads="1"/>
          </p:cNvSpPr>
          <p:nvPr/>
        </p:nvSpPr>
        <p:spPr bwMode="auto">
          <a:xfrm>
            <a:off x="2718766" y="3272556"/>
            <a:ext cx="2286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/>
              <a:t>ИСТОРИЯ СРЕДНИХ ВЕКОВ</a:t>
            </a:r>
          </a:p>
        </p:txBody>
      </p:sp>
      <p:sp>
        <p:nvSpPr>
          <p:cNvPr id="17418" name="TextBox 17"/>
          <p:cNvSpPr txBox="1">
            <a:spLocks noChangeArrowheads="1"/>
          </p:cNvSpPr>
          <p:nvPr/>
        </p:nvSpPr>
        <p:spPr bwMode="auto">
          <a:xfrm>
            <a:off x="5648743" y="3269630"/>
            <a:ext cx="207168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ИСТОРИЯ НОВОГО ВРЕМЕНИ</a:t>
            </a:r>
          </a:p>
        </p:txBody>
      </p:sp>
      <p:sp>
        <p:nvSpPr>
          <p:cNvPr id="17420" name="TextBox 23"/>
          <p:cNvSpPr txBox="1">
            <a:spLocks noChangeArrowheads="1"/>
          </p:cNvSpPr>
          <p:nvPr/>
        </p:nvSpPr>
        <p:spPr bwMode="auto">
          <a:xfrm>
            <a:off x="7322736" y="3350004"/>
            <a:ext cx="207168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/>
              <a:t>НОВЕЙШАЯ ИСТОРИЯ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33492" y="2585856"/>
            <a:ext cx="2714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ea typeface="Times New Roman" pitchFamily="18" charset="0"/>
                <a:cs typeface="Arial" charset="0"/>
              </a:rPr>
              <a:t>III</a:t>
            </a:r>
            <a:r>
              <a:rPr lang="ru-RU" sz="1600" dirty="0">
                <a:ea typeface="Times New Roman" pitchFamily="18" charset="0"/>
                <a:cs typeface="Arial" charset="0"/>
              </a:rPr>
              <a:t> тыс. до н.э. – </a:t>
            </a:r>
            <a:r>
              <a:rPr lang="en-US" sz="1600" dirty="0">
                <a:ea typeface="Times New Roman" pitchFamily="18" charset="0"/>
                <a:cs typeface="Arial" charset="0"/>
              </a:rPr>
              <a:t>V</a:t>
            </a:r>
            <a:r>
              <a:rPr lang="ru-RU" sz="1600" dirty="0">
                <a:ea typeface="Times New Roman" pitchFamily="18" charset="0"/>
                <a:cs typeface="Arial" charset="0"/>
              </a:rPr>
              <a:t> в.н.э</a:t>
            </a:r>
            <a:endParaRPr lang="ru-RU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3062450" y="2585856"/>
            <a:ext cx="20717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ea typeface="Times New Roman" pitchFamily="18" charset="0"/>
                <a:cs typeface="Arial" charset="0"/>
              </a:rPr>
              <a:t>V</a:t>
            </a:r>
            <a:r>
              <a:rPr lang="ru-RU" sz="1600" dirty="0">
                <a:ea typeface="Times New Roman" pitchFamily="18" charset="0"/>
                <a:cs typeface="Arial" charset="0"/>
              </a:rPr>
              <a:t> в. – </a:t>
            </a:r>
            <a:r>
              <a:rPr lang="en-US" sz="1600" dirty="0">
                <a:ea typeface="Times New Roman" pitchFamily="18" charset="0"/>
                <a:cs typeface="Arial" charset="0"/>
              </a:rPr>
              <a:t>XVII</a:t>
            </a:r>
            <a:r>
              <a:rPr lang="ru-RU" sz="1600" dirty="0">
                <a:ea typeface="Times New Roman" pitchFamily="18" charset="0"/>
                <a:cs typeface="Arial" charset="0"/>
              </a:rPr>
              <a:t> в.</a:t>
            </a:r>
            <a:endParaRPr lang="ru-RU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5277028" y="2657294"/>
            <a:ext cx="18573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ea typeface="Times New Roman" pitchFamily="18" charset="0"/>
                <a:cs typeface="Arial" charset="0"/>
              </a:rPr>
              <a:t>XVII</a:t>
            </a:r>
            <a:r>
              <a:rPr lang="ru-RU" sz="1600" dirty="0">
                <a:ea typeface="Times New Roman" pitchFamily="18" charset="0"/>
                <a:cs typeface="Arial" charset="0"/>
              </a:rPr>
              <a:t> в. - </a:t>
            </a:r>
            <a:r>
              <a:rPr lang="en-US" sz="1600" dirty="0">
                <a:ea typeface="Times New Roman" pitchFamily="18" charset="0"/>
                <a:cs typeface="Arial" charset="0"/>
              </a:rPr>
              <a:t>XIX</a:t>
            </a:r>
            <a:r>
              <a:rPr lang="ru-RU" sz="1600" dirty="0">
                <a:ea typeface="Times New Roman" pitchFamily="18" charset="0"/>
                <a:cs typeface="Arial" charset="0"/>
              </a:rPr>
              <a:t> в.</a:t>
            </a:r>
            <a:endParaRPr lang="ru-RU" sz="1600" dirty="0"/>
          </a:p>
        </p:txBody>
      </p:sp>
      <p:sp>
        <p:nvSpPr>
          <p:cNvPr id="35" name="TextBox 34"/>
          <p:cNvSpPr txBox="1"/>
          <p:nvPr/>
        </p:nvSpPr>
        <p:spPr>
          <a:xfrm>
            <a:off x="7420168" y="2657294"/>
            <a:ext cx="12858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ea typeface="Times New Roman" pitchFamily="18" charset="0"/>
                <a:cs typeface="Arial" charset="0"/>
              </a:rPr>
              <a:t>XX</a:t>
            </a:r>
            <a:r>
              <a:rPr lang="ru-RU" sz="1600" dirty="0">
                <a:ea typeface="Times New Roman" pitchFamily="18" charset="0"/>
                <a:cs typeface="Arial" charset="0"/>
              </a:rPr>
              <a:t> в. – </a:t>
            </a:r>
            <a:endParaRPr lang="ru-RU" sz="16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3"/>
          <a:stretch/>
        </p:blipFill>
        <p:spPr>
          <a:xfrm>
            <a:off x="133493" y="1196752"/>
            <a:ext cx="9030560" cy="1326417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547687" y="1634259"/>
            <a:ext cx="77328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/>
              <a:t>ИСТОРИЧЕСКИЙ ПЕРИОД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F0D99C-3C1C-4E7D-834A-7E378FD32D82}"/>
              </a:ext>
            </a:extLst>
          </p:cNvPr>
          <p:cNvSpPr txBox="1"/>
          <p:nvPr/>
        </p:nvSpPr>
        <p:spPr>
          <a:xfrm>
            <a:off x="6161791" y="5152655"/>
            <a:ext cx="2880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Вот этот период истории мы будем изучать в 7 классе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079613F5-0E5D-48C5-AD0F-DFF9643C7693}"/>
              </a:ext>
            </a:extLst>
          </p:cNvPr>
          <p:cNvCxnSpPr>
            <a:cxnSpLocks/>
          </p:cNvCxnSpPr>
          <p:nvPr/>
        </p:nvCxnSpPr>
        <p:spPr>
          <a:xfrm flipV="1">
            <a:off x="5508104" y="5247228"/>
            <a:ext cx="0" cy="872149"/>
          </a:xfrm>
          <a:prstGeom prst="straightConnector1">
            <a:avLst/>
          </a:prstGeom>
          <a:ln w="571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722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трелка: вниз 9">
            <a:extLst>
              <a:ext uri="{FF2B5EF4-FFF2-40B4-BE49-F238E27FC236}">
                <a16:creationId xmlns:a16="http://schemas.microsoft.com/office/drawing/2014/main" id="{4B50AF58-9DF6-45B2-8890-CD4A43DA9228}"/>
              </a:ext>
            </a:extLst>
          </p:cNvPr>
          <p:cNvSpPr/>
          <p:nvPr/>
        </p:nvSpPr>
        <p:spPr>
          <a:xfrm>
            <a:off x="863588" y="2394746"/>
            <a:ext cx="7416824" cy="1774902"/>
          </a:xfrm>
          <a:prstGeom prst="downArrow">
            <a:avLst>
              <a:gd name="adj1" fmla="val 83417"/>
              <a:gd name="adj2" fmla="val 47543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99000">
                <a:schemeClr val="bg1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638E58-3B56-4987-8B27-A08F9D40B21C}"/>
              </a:ext>
            </a:extLst>
          </p:cNvPr>
          <p:cNvSpPr txBox="1"/>
          <p:nvPr/>
        </p:nvSpPr>
        <p:spPr>
          <a:xfrm>
            <a:off x="337284" y="176888"/>
            <a:ext cx="8622728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50" kern="0" spc="-375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a_AvanteTitulInline" panose="020B0402020202020204" pitchFamily="34" charset="-52"/>
              </a:rPr>
              <a:t>НОВОЕ    ИСТОРИЧЕСКОЕ    ВРЕМЯ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097229-7F25-4660-A267-22F94E1B5AA4}"/>
              </a:ext>
            </a:extLst>
          </p:cNvPr>
          <p:cNvSpPr txBox="1"/>
          <p:nvPr/>
        </p:nvSpPr>
        <p:spPr>
          <a:xfrm>
            <a:off x="665567" y="4169648"/>
            <a:ext cx="824491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натуральное </a:t>
            </a:r>
            <a:r>
              <a:rPr lang="ru-RU" sz="2800" dirty="0">
                <a:solidFill>
                  <a:srgbClr val="000000"/>
                </a:solidFill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хозяйство (за­нято почти всё население); </a:t>
            </a:r>
            <a:endParaRPr lang="ru-RU" sz="2800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сословное неравенство; </a:t>
            </a:r>
            <a:endParaRPr lang="ru-RU" sz="2800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личность под­чинена государству; </a:t>
            </a:r>
            <a:endParaRPr lang="ru-RU" sz="2800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неограниченная власть монарха; </a:t>
            </a:r>
            <a:endParaRPr lang="ru-RU" sz="2800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люди живут так, как жили их предки.</a:t>
            </a:r>
            <a:endParaRPr lang="ru-RU" sz="2800" dirty="0">
              <a:effectLst/>
              <a:latin typeface="Arial Narrow" panose="020B0606020202030204" pitchFamily="34" charset="0"/>
              <a:ea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F1EB77-9DF7-4566-8E00-1F0F81AF60F1}"/>
              </a:ext>
            </a:extLst>
          </p:cNvPr>
          <p:cNvSpPr txBox="1"/>
          <p:nvPr/>
        </p:nvSpPr>
        <p:spPr>
          <a:xfrm>
            <a:off x="419682" y="1412776"/>
            <a:ext cx="46988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Montserrat SemiBold" panose="00000700000000000000" pitchFamily="2" charset="-52"/>
              </a:rPr>
              <a:t>Почему время </a:t>
            </a:r>
            <a:r>
              <a:rPr lang="ru-RU" sz="2400" dirty="0">
                <a:solidFill>
                  <a:srgbClr val="C00000"/>
                </a:solidFill>
                <a:latin typeface="Montserrat SemiBold" panose="00000700000000000000" pitchFamily="2" charset="-52"/>
              </a:rPr>
              <a:t>«Новое»</a:t>
            </a:r>
            <a:r>
              <a:rPr lang="ru-RU" sz="2400" dirty="0">
                <a:latin typeface="Montserrat SemiBold" panose="00000700000000000000" pitchFamily="2" charset="-52"/>
              </a:rPr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C813AB-6BFA-434C-8AC5-3D9978B60E9F}"/>
              </a:ext>
            </a:extLst>
          </p:cNvPr>
          <p:cNvSpPr txBox="1"/>
          <p:nvPr/>
        </p:nvSpPr>
        <p:spPr>
          <a:xfrm>
            <a:off x="35496" y="2598158"/>
            <a:ext cx="88215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во времена Средневековья люди жили </a:t>
            </a:r>
          </a:p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Montserrat SemiBold" panose="00000700000000000000" pitchFamily="2" charset="-52"/>
              </a:rPr>
              <a:t>традиционным обществом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25BBDF-B897-4606-AAE3-6AF98F1C4110}"/>
              </a:ext>
            </a:extLst>
          </p:cNvPr>
          <p:cNvSpPr txBox="1"/>
          <p:nvPr/>
        </p:nvSpPr>
        <p:spPr>
          <a:xfrm>
            <a:off x="4788025" y="1228109"/>
            <a:ext cx="41044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Arial Narrow" panose="020B0606020202030204" pitchFamily="34" charset="0"/>
              </a:rPr>
              <a:t>Потому что оно кардинально отличается от Средневековья</a:t>
            </a:r>
          </a:p>
        </p:txBody>
      </p:sp>
    </p:spTree>
    <p:extLst>
      <p:ext uri="{BB962C8B-B14F-4D97-AF65-F5344CB8AC3E}">
        <p14:creationId xmlns:p14="http://schemas.microsoft.com/office/powerpoint/2010/main" val="25243575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51638E58-3B56-4987-8B27-A08F9D40B21C}"/>
              </a:ext>
            </a:extLst>
          </p:cNvPr>
          <p:cNvSpPr txBox="1"/>
          <p:nvPr/>
        </p:nvSpPr>
        <p:spPr>
          <a:xfrm>
            <a:off x="337284" y="176888"/>
            <a:ext cx="8622728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50" kern="0" spc="-375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a_AvanteTitulInline" panose="020B0402020202020204" pitchFamily="34" charset="-52"/>
              </a:rPr>
              <a:t>НОВОЕ    ИСТОРИЧЕСКОЕ    ВРЕМЯ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D13F2B-F955-439B-B6D9-7279C43F4E2F}"/>
              </a:ext>
            </a:extLst>
          </p:cNvPr>
          <p:cNvSpPr txBox="1"/>
          <p:nvPr/>
        </p:nvSpPr>
        <p:spPr>
          <a:xfrm>
            <a:off x="503548" y="1081335"/>
            <a:ext cx="81369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79400"/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Огромные изменения произошли и в хозяйственной жизни, на сме­ну натуральному хозяйству приходили так называемые </a:t>
            </a:r>
            <a:r>
              <a:rPr lang="ru-RU" sz="2400" dirty="0">
                <a:solidFill>
                  <a:srgbClr val="C00000"/>
                </a:solidFill>
                <a:effectLst/>
                <a:latin typeface="Arial" panose="020B060402020202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рыночные отношения</a:t>
            </a:r>
            <a:r>
              <a:rPr lang="ru-RU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Georgia" panose="02040502050405020303" pitchFamily="18" charset="0"/>
                <a:cs typeface="Georgia" panose="02040502050405020303" pitchFamily="18" charset="0"/>
              </a:rPr>
              <a:t>.</a:t>
            </a:r>
            <a:endParaRPr lang="ru-RU" sz="2400" dirty="0">
              <a:effectLst/>
              <a:latin typeface="Georgia" panose="02040502050405020303" pitchFamily="18" charset="0"/>
              <a:ea typeface="Georgia" panose="02040502050405020303" pitchFamily="18" charset="0"/>
              <a:cs typeface="Georgia" panose="02040502050405020303" pitchFamily="18" charset="0"/>
            </a:endParaRPr>
          </a:p>
        </p:txBody>
      </p:sp>
      <p:sp>
        <p:nvSpPr>
          <p:cNvPr id="14" name="Поле 62">
            <a:extLst>
              <a:ext uri="{FF2B5EF4-FFF2-40B4-BE49-F238E27FC236}">
                <a16:creationId xmlns:a16="http://schemas.microsoft.com/office/drawing/2014/main" id="{E1FA4842-442D-4F23-8A5E-F8D0C9CB2B26}"/>
              </a:ext>
            </a:extLst>
          </p:cNvPr>
          <p:cNvSpPr txBox="1">
            <a:spLocks/>
          </p:cNvSpPr>
          <p:nvPr/>
        </p:nvSpPr>
        <p:spPr>
          <a:xfrm>
            <a:off x="627914" y="2540254"/>
            <a:ext cx="1067402" cy="989773"/>
          </a:xfrm>
          <a:prstGeom prst="rect">
            <a:avLst/>
          </a:prstGeom>
          <a:noFill/>
          <a:ln w="22225" cmpd="thinThick">
            <a:solidFill>
              <a:srgbClr val="0070C0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540385" indent="-540385" algn="just"/>
            <a:r>
              <a:rPr lang="ru-RU" sz="900" i="1">
                <a:solidFill>
                  <a:srgbClr val="262626"/>
                </a:solidFill>
                <a:effectLst/>
                <a:latin typeface="Archivo Narrow"/>
                <a:ea typeface="Calibri" panose="020F0502020204030204" pitchFamily="34" charset="0"/>
              </a:rPr>
              <a:t>       </a:t>
            </a:r>
            <a:endParaRPr lang="ru-RU" sz="10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900" i="1">
                <a:solidFill>
                  <a:srgbClr val="262626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</a:rPr>
              <a:t> </a:t>
            </a:r>
            <a:endParaRPr lang="ru-RU" sz="100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100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15" name="Поле 63">
            <a:extLst>
              <a:ext uri="{FF2B5EF4-FFF2-40B4-BE49-F238E27FC236}">
                <a16:creationId xmlns:a16="http://schemas.microsoft.com/office/drawing/2014/main" id="{B33ECB16-957B-487B-84E0-B18786D70038}"/>
              </a:ext>
            </a:extLst>
          </p:cNvPr>
          <p:cNvSpPr txBox="1"/>
          <p:nvPr/>
        </p:nvSpPr>
        <p:spPr>
          <a:xfrm>
            <a:off x="1724988" y="2540254"/>
            <a:ext cx="6729450" cy="82931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2000" i="1" dirty="0">
                <a:solidFill>
                  <a:srgbClr val="365F9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Попробуйте сами описать, что такое «рыночные отношения». Что за стороны принимают в них участие? Какие правила здесь «работают»?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6" name="Рисунок 15" descr="Мозг в голове со сплошной заливкой">
            <a:extLst>
              <a:ext uri="{FF2B5EF4-FFF2-40B4-BE49-F238E27FC236}">
                <a16:creationId xmlns:a16="http://schemas.microsoft.com/office/drawing/2014/main" id="{F4CF10BA-A019-48AB-A8AF-A19A12A0313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96744" y="2650837"/>
            <a:ext cx="786094" cy="7860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E2DB9F-8564-4113-A5FE-DC0FE4EF97D6}"/>
              </a:ext>
            </a:extLst>
          </p:cNvPr>
          <p:cNvSpPr txBox="1"/>
          <p:nvPr/>
        </p:nvSpPr>
        <p:spPr>
          <a:xfrm>
            <a:off x="627914" y="4293096"/>
            <a:ext cx="790452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ЗАРОЖДЕНИЕ КАПИТАЛИСТИЧЕСКИХ ОТНОШЕНИЙ</a:t>
            </a:r>
          </a:p>
        </p:txBody>
      </p:sp>
    </p:spTree>
    <p:extLst>
      <p:ext uri="{BB962C8B-B14F-4D97-AF65-F5344CB8AC3E}">
        <p14:creationId xmlns:p14="http://schemas.microsoft.com/office/powerpoint/2010/main" val="35603921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51638E58-3B56-4987-8B27-A08F9D40B21C}"/>
              </a:ext>
            </a:extLst>
          </p:cNvPr>
          <p:cNvSpPr txBox="1"/>
          <p:nvPr/>
        </p:nvSpPr>
        <p:spPr>
          <a:xfrm>
            <a:off x="337284" y="176888"/>
            <a:ext cx="8622728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50" kern="0" spc="-375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rgbClr val="ECF5FE"/>
                </a:solidFill>
                <a:latin typeface="a_AvanteTitulInline" panose="020B0402020202020204" pitchFamily="34" charset="-52"/>
              </a:rPr>
              <a:t>НОВОЕ    ИСТОРИЧЕСКОЕ    ВРЕМЯ</a:t>
            </a:r>
          </a:p>
        </p:txBody>
      </p:sp>
      <p:sp>
        <p:nvSpPr>
          <p:cNvPr id="15" name="Поле 63">
            <a:extLst>
              <a:ext uri="{FF2B5EF4-FFF2-40B4-BE49-F238E27FC236}">
                <a16:creationId xmlns:a16="http://schemas.microsoft.com/office/drawing/2014/main" id="{B33ECB16-957B-487B-84E0-B18786D70038}"/>
              </a:ext>
            </a:extLst>
          </p:cNvPr>
          <p:cNvSpPr txBox="1"/>
          <p:nvPr/>
        </p:nvSpPr>
        <p:spPr>
          <a:xfrm>
            <a:off x="1691680" y="1088566"/>
            <a:ext cx="6729450" cy="829310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2000" i="1" dirty="0">
                <a:solidFill>
                  <a:srgbClr val="365F9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Попробуйте сами описать, что такое «сословное деление общества»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A88215EA-B437-4C46-97CE-62778B1FF266}"/>
              </a:ext>
            </a:extLst>
          </p:cNvPr>
          <p:cNvGrpSpPr/>
          <p:nvPr/>
        </p:nvGrpSpPr>
        <p:grpSpPr>
          <a:xfrm>
            <a:off x="594606" y="1088566"/>
            <a:ext cx="1067402" cy="989773"/>
            <a:chOff x="627914" y="2540254"/>
            <a:chExt cx="1067402" cy="989773"/>
          </a:xfrm>
        </p:grpSpPr>
        <p:sp>
          <p:nvSpPr>
            <p:cNvPr id="14" name="Поле 62">
              <a:extLst>
                <a:ext uri="{FF2B5EF4-FFF2-40B4-BE49-F238E27FC236}">
                  <a16:creationId xmlns:a16="http://schemas.microsoft.com/office/drawing/2014/main" id="{E1FA4842-442D-4F23-8A5E-F8D0C9CB2B26}"/>
                </a:ext>
              </a:extLst>
            </p:cNvPr>
            <p:cNvSpPr txBox="1">
              <a:spLocks/>
            </p:cNvSpPr>
            <p:nvPr/>
          </p:nvSpPr>
          <p:spPr>
            <a:xfrm>
              <a:off x="627914" y="2540254"/>
              <a:ext cx="1067402" cy="989773"/>
            </a:xfrm>
            <a:prstGeom prst="rect">
              <a:avLst/>
            </a:prstGeom>
            <a:noFill/>
            <a:ln w="22225" cmpd="thinThick">
              <a:solidFill>
                <a:srgbClr val="0070C0"/>
              </a:solidFill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540385" indent="-540385" algn="just"/>
              <a:r>
                <a:rPr lang="ru-RU" sz="900" i="1">
                  <a:solidFill>
                    <a:srgbClr val="262626"/>
                  </a:solidFill>
                  <a:effectLst/>
                  <a:latin typeface="Archivo Narrow"/>
                  <a:ea typeface="Calibri" panose="020F0502020204030204" pitchFamily="34" charset="0"/>
                </a:rPr>
                <a:t>       </a:t>
              </a:r>
              <a:endParaRPr lang="ru-RU" sz="10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r>
                <a:rPr lang="ru-RU" sz="900" i="1">
                  <a:solidFill>
                    <a:srgbClr val="262626"/>
                  </a:solidFill>
                  <a:effectLst/>
                  <a:latin typeface="Arial Narrow" panose="020B0606020202030204" pitchFamily="34" charset="0"/>
                  <a:ea typeface="Calibri" panose="020F0502020204030204" pitchFamily="34" charset="0"/>
                </a:rPr>
                <a:t> </a:t>
              </a:r>
              <a:endParaRPr lang="ru-RU" sz="1000">
                <a:effectLst/>
                <a:latin typeface="Times New Roman" panose="02020603050405020304" pitchFamily="18" charset="0"/>
                <a:ea typeface="Calibri" panose="020F0502020204030204" pitchFamily="34" charset="0"/>
              </a:endParaRPr>
            </a:p>
            <a:p>
              <a:r>
                <a:rPr lang="ru-RU" sz="100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 </a:t>
              </a:r>
            </a:p>
          </p:txBody>
        </p:sp>
        <p:pic>
          <p:nvPicPr>
            <p:cNvPr id="16" name="Рисунок 15" descr="Мозг в голове со сплошной заливкой">
              <a:extLst>
                <a:ext uri="{FF2B5EF4-FFF2-40B4-BE49-F238E27FC236}">
                  <a16:creationId xmlns:a16="http://schemas.microsoft.com/office/drawing/2014/main" id="{F4CF10BA-A019-48AB-A8AF-A19A12A03132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68568" y="2642906"/>
              <a:ext cx="786094" cy="786094"/>
            </a:xfrm>
            <a:prstGeom prst="rect">
              <a:avLst/>
            </a:prstGeom>
          </p:spPr>
        </p:pic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D8FB50C9-4FAB-47EB-864E-7904B4876F3A}"/>
              </a:ext>
            </a:extLst>
          </p:cNvPr>
          <p:cNvSpPr txBox="1"/>
          <p:nvPr/>
        </p:nvSpPr>
        <p:spPr>
          <a:xfrm>
            <a:off x="559190" y="2492896"/>
            <a:ext cx="811726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Абсолютное большинство людей Нового времени объединяло одно — 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желание разбогатеть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8273245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8B2CCEA-EDBC-47FD-99C1-4F41EDC501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72" y="358918"/>
            <a:ext cx="8806716" cy="6349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4038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83568" y="254000"/>
            <a:ext cx="802020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ДОМАШНЕЕ ЗАДАНИЕ</a:t>
            </a:r>
          </a:p>
        </p:txBody>
      </p:sp>
      <p:pic>
        <p:nvPicPr>
          <p:cNvPr id="6" name="Рисунок 5" descr="teacher_left.gif"/>
          <p:cNvPicPr>
            <a:picLocks noChangeAspect="1"/>
          </p:cNvPicPr>
          <p:nvPr/>
        </p:nvPicPr>
        <p:blipFill rotWithShape="1">
          <a:blip r:embed="rId3" cstate="print"/>
          <a:srcRect b="5063"/>
          <a:stretch/>
        </p:blipFill>
        <p:spPr>
          <a:xfrm>
            <a:off x="212298" y="3212976"/>
            <a:ext cx="2092549" cy="3391024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48000"/>
              </a:prst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E90C2BF-0E4C-4385-A754-B7AD5B0EF0A4}"/>
              </a:ext>
            </a:extLst>
          </p:cNvPr>
          <p:cNvSpPr txBox="1"/>
          <p:nvPr/>
        </p:nvSpPr>
        <p:spPr>
          <a:xfrm>
            <a:off x="683568" y="1376772"/>
            <a:ext cx="777686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Учебник стр.5-8</a:t>
            </a:r>
            <a:r>
              <a:rPr lang="ru-RU" sz="2400" b="1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ru-RU" sz="24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(читать). Задание 1-6 на стр. 7</a:t>
            </a:r>
            <a:endParaRPr lang="ru-RU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9FCA84-99AA-435C-BDDF-E92853F16CD8}"/>
              </a:ext>
            </a:extLst>
          </p:cNvPr>
          <p:cNvSpPr txBox="1"/>
          <p:nvPr/>
        </p:nvSpPr>
        <p:spPr>
          <a:xfrm>
            <a:off x="683568" y="1772816"/>
            <a:ext cx="54726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Пересказать и объяснить: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93A055-CC5C-4B68-9987-50ADF8B01ED1}"/>
              </a:ext>
            </a:extLst>
          </p:cNvPr>
          <p:cNvSpPr txBox="1"/>
          <p:nvPr/>
        </p:nvSpPr>
        <p:spPr>
          <a:xfrm>
            <a:off x="2304847" y="2600164"/>
            <a:ext cx="62275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Arial Narrow" panose="020B0606020202030204" pitchFamily="34" charset="0"/>
              </a:rPr>
              <a:t>Традиционное общество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Arial Narrow" panose="020B0606020202030204" pitchFamily="34" charset="0"/>
              </a:rPr>
              <a:t>Отличие мировоззрения человека Нового времени от человека Средневековья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Arial Narrow" panose="020B0606020202030204" pitchFamily="34" charset="0"/>
              </a:rPr>
              <a:t>Рыночные отношения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latin typeface="Arial Narrow" panose="020B0606020202030204" pitchFamily="34" charset="0"/>
              </a:rPr>
              <a:t>Новое политическое устройство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24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729532"/>
      </p:ext>
    </p:extLst>
  </p:cSld>
  <p:clrMapOvr>
    <a:masterClrMapping/>
  </p:clrMapOvr>
  <p:transition>
    <p:randomBar dir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7A6C106F-DE0D-479E-A434-F7209643F156"/>
  <p:tag name="ISPRING_SCORM_RATE_SLIDES" val="1"/>
  <p:tag name="ISPRING_SCORM_PASSING_SCORE" val="100.0000000000"/>
  <p:tag name="ISPRINGONLINEFOLDERID" val="0"/>
  <p:tag name="ISPRINGONLINEFOLDERPATH" val="Каталог"/>
  <p:tag name="ISPRINGCLOUDFOLDERID" val="0"/>
  <p:tag name="ISPRINGCLOUDFOLDERPATH" val="Каталог"/>
  <p:tag name="ISPRING_PLAYERS_CUSTOMIZATION" val="UEsDBBQAAgAIAOsDS0nfwbQZ2AUAAFUWAAAdAAAAdW5pdmVyc2FsL2NvbW1vbl9tZXNzYWdlcy5sbmfNWF1PG0cUfY+U/7CyFKmVGpJUShRVfGhtD2aV9S7ZXQPph1aoIIQERorbKo82pA0VbaAoCEoDaWnVl/RhC3Yw+IO/MPMX+kt6751de22IdheE2gcj7+I5c++Zc8/cmcGRZ4sLyjezT0vzS8Wh1L2Buylltvjl0sx8cW4oVXBGbz9MKaWvposz0wtLxdmhVHEppYwM37wxuDBdnPt6em4Wvt+8oSiDi7OlEjyWhvGp+6zMzwylxtNuxsyPq8YTVzdzppvWcqlh/gtv8yPeFsu8zs8UfgqPTX7GPd6CF/XPn37w8YOHz+7df/Dh4B0fLA62nVd1PRJdIfD7d2NgG45l6i5MwHTXYFMOYL/iG4C/xbeSjTYLjq4ZDAB+g+Eb/GcAepsMYtxiEzB+D0Zvw+dV5OiCZTHDcW1dyzJXs13DdIgvnTksS6k0xLrCz0QZCKrCp8Hf8RqShK9b8LXN/xbf0j/rwGDb/62o4INYhu81+PuDAi8awO4JryqIIxlvie+4FxVj1syrmuFazHYsLeNopgFxbfBDWLq2KCv8GGDP5DwQQuNcAPJFDX4HccNvPJgUlxii9xTxI8LwJgUFIzC12kBkSJY6qRk51zFN3XaZkQ3eQGTbEM4hBFMWq0ASpV6GLxWAP/TlVUuIb6k2s0iznqhQlqeXQHCl8PfFCwwHYSg6ILKSNKIxLTemw8ehsF5DWGVYT8g5Gcw4w6X8A4SB1MvcYoCAYJkFgrftSdNCkW4i4ShAHK9gFZNcG5hdNSTgkCi996giam7NyJhQMhknPP8eYNCSA9IaP+mJIAowz2xbzTE3bU5B8RHYFj9IMsp8hKvKd5OMecJs6VNRgwx1QsupWHToDkENkjVsijUF+URD8Im/uPKXJRNY8UgN/qImvqdSQ75qIW8QawPJIrLZ4wLoQVN1ss0OTBBZq9eRPIqrjpV4cWwywLJYB+GcipXIaMBwMyyLkn5c0D51R1VNZ1kXNJ41J11HbgdEVKtL0CqEWVdI66B434c6FMDvbvl2bGTZ1C1FWlUtHtcIA6UgVsRLoLielNy+dHp2g76sgp2BdF/ztwBPZoPf/NU96XH+CzeM4/OOGZOby+SDdXt9yQDxFYJZDUmPn6DbXkdWdoYZqqWZEcKTOoF+h4TXF+J5+ikbj2z56H8qz07il5XoJVSZhJbLppJYnUkFef1p2XJ/Tmu4m/0E2ICLO654jk1jfAAGbR+4Oru9OD2/EH+YZoyaxFkbTB3TqGLDE90xdREMMwDZQ92CwqH4n+O2QDuI3z22ZcvYM0d0H9WdZQJYNal5qSPPF+N58fEmWdrWHHl68NBxooaSI8rF7ZXbXjKT/ihopd6RXiDyGvbTvlp97/OdFIav4LGrx0kjRRVq/Xu6GEdzdEbNDwmMTiUv5OkEPahFIddhvpjNHcxTyLOAU9ljnHdU5EV2zzjJISRzjHRheeF0sqZinkFEpUseVu8RUt2UvHJv5CoB+9y86Tm5haLrC0a8jJqs41NX0EzYa65fNzZTrcyYm1GNDJNHn2X/iOfFHApWgBzrju3qaprJJhOXGW8Kqr7UTvwNsBV4Jkoh5gTy2J5loypMEpD5BqbAE+PpP+U/Y+L0R/krnCK2+e9wZPyLH8Bp+YC/VQB3n+9AArt845NEuOCHuDuxDv5ndMxt0m5/yutfRKE5aroXgK4nXuNRB6LZiTPcvx0JrUPsOxJHgyLpvT/YpOWiMmuLdTqNYDGT8poXHBg7XSBp8P03CjWFnOiYNupV/L8iob3gwgLPugPREUP1+uJQHUfNjOWhwG1aWDSHFSiIilhLApNXrUewTdDJG3B2IPIKZgaF1ZR5oLf1XVVE79fhKWiF/SuQjjaSAHRvwPapWUX7aASGngTo6u0A8uRo466azdLFIWDsYvsMKK3A+/27hSrZfyhWfNkI3y+ih/XdMMadPzOmGrDd/RchUIcS+Dw4oXwO6s/vjQ6D9qUXrfNUogvgwTuh++B/AVBLAwQUAAIACADrA0tJcmsy4ewEAABuFAAAJwAAAHVuaXZlcnNhbC9mbGFzaF9wdWJsaXNoaW5nX3NldHRpbmdzLnhtbNVY3U4bRxS+91OMtspd44WUFILWRghsBZW/xlspVVWhsXewp+yPtTsuoVcQ1IaKKEFVUNtEDW0q9Sa9cMHbmB+TV5h9hT5Jz+zs2hgMXRJAVNYa78w533znzDdnD6uNPLBM9DVxPerYGaU/3acgYpccg9rljPKZnr85pCCPYdvApmOTjGI7ChrJprRqrWhSr1IgjIGphwDG9oarLKNUGKsOq+ri4mKaelVXzDpmjQG+ly45llp1iUdsRly1auIl+MOWqsRTIoQEAHBZjh25ZVMphDSJNOUYNZMgagBzm4qgsJk3sVdRVGlWxKWFsuvUbGPMMR0XueViRvlgaFR8YhsJNU4tYouceFkYFMNsGBsGFSywWaDfEFQhtFwBuoMDClqkBqtklFsDAgWs1ZMoIbYMHQuUMQdyYLMI3iIMG5hheSvXY+QB8+IBOWQs2diiJR1mkIg/o4zrc4XJifHc3PSMnivM3dWnJiWHczjpufv6OZz0CX0ydx77pPB3P5/N3ZucmP5kTp+ZmdQnZjtekNGuhGhqd8Y0yKxTc0uknTCNVWpW0cbUBI0eS6NHGKjcxG6Z6E6ewibOY9MjCvqqSsqf1rBJ2RIchj44DAuEVEe9Kimxe2LbMgpza0TpwElAIAZ72ZbE7TttSQwOdYWuytU7YfVkqWHGcKkC4oGxkJqmHh2KzeYduys0cY+Kjmm0AyJWkRjT2CJHjkRhgdp5sOxX0DxsggmhjroUmwqiDEIvtZ29WtFjlIVHL3/UEgEW1AiCpgonUlGqYNfryng760L4pewX/Ede5wfcDx7yPd78UuZEzp3mw38I1lHwLT8EnyZcPuLb/JC/gesv3oLvbTEcPEb8bbAMViuAD7bBshzwwdLnLXCsB9/xJm+iYCWe+Rv8fb7DD1HIaUUYjSTi9Av4wfqCFm8A6oHAeAOxbQPOcrAWURJ0BeyHnRUbEEDwCH4ewJgwhp+7IjQEZOqIN8B9VXDiu8CU7wPmLm+kE7F6xveDp23YiFw9BgakFiRivQsYhSk4HkqwChYCZk1kOMpsRDOOScJ2kCCuG/LQT0yP5+7fuGLKZ2T/YpgKGYqVY52tAVzybCC5wb5Q2iHIwJdKPiZZMSyICxgfpLAaPAm+hwD9I8jBevoiJRrO1QH8kO9cA5meV5lnB3T5Gn0HWV48wbY0pZJgW0JpXmiqrl7AcdrD2tOAa18sCxyaYrhnss9gE+1RQ5jtgU8Lngb15NlNEvRDwTF4LOCFWoSFD9H7UQ17lxz81nGIObS6A62HDJqws/XeLCSV5eApxL4XrCZat6//1kcDtz8eHLoznFb/Wf7j5plOUUM3a2Jqxx3d2KkdYzKvY33jfzid0T2e8M07rgUNFTFOLNq7I446t5O9jaaKnqt3CxZ2itexA+O/8k1own7nL/if/BXfgOs14lv8Jf8JxPacbwwn1KXou96CNhvySMJjQFaHVlw+hFATYr0AHj/DeX+d8MG2ARFs8GcJq8gG4G/yzaTWCTls8leJLF/y54nstrrK3JGO9lgDGzxJuOwO+NbDavko2qJod6BfhidE1A3/L6rBaQfz/QvJlRSD9/p/TFaSSyoGWyC3JjxG9mBXL00J177gXmaKr1PG5F37LUrXaxNN7fmCSsxY1KYW5NGkBmm/1creHujT1N5TqRSgdb8jzKb+BVBLAwQUAAIACADrA0tJOio/TroCAABYCgAAIQAAAHVuaXZlcnNhbC9mbGFzaF9za2luX3NldHRpbmdzLnhtbJVW207jMBB95yuq7nvDXstKphKUroTUXRAg3p1kmlh17MielO3fr+04xG4bmu0IqZ45x3P1FKK3TCwuJhOSSS7VMyAyUWir6XQTll9P0wZRilkmBYLAmZCqony6+PTLfUjikOdYcgdqLGdDM+jdzN1nDMX7+D63MkTIZFVTsV/LQs5Smm0LJRuRnw2t3NegOBNbg7z8OV+uBh1wpvEeoYpiWl1ZGUepFWgNNqQfKytnWZymwDtPl+4zktO7+jj7A9qOaYaOdvPZyhCtpgXERb66sTKMF+b2uCtzKx8TEP6igX79YmUQyukeVHz53TcrgwxZN/X/zEitZGELGnM+buI7h0uam+dno7q0cpZgE7KOznbBl8fleheA/Nfw3RP7XJXkj7auBwvBNj3lsEDVAEm6U2vTpXx7aNC8j84eanrMo4n5kTYaFhvKtYf1yh74BG9M5CHKa3rIq+RNBcs24BAZG3rCcnnrlkWIfdcFMSrYeWWfSqDskX9MYY+QgbJHPnOWw4Pg++MIDk0tqevyLfX9DBrgyVEHjBkENcfch9KdOqt1tbaPVwexekWHqWQOC23jeWEV2NaRxOnamJKjoIigO1ZQZFL8trh077LRJDkw+Gk7PVsEGXI4NXIuRrOow3q588XZgpD2h6FPrj1P0Ozx6ylFpFlZmR8mPZ14nnkopjDT5DTDbkoDB3UvNjLgON9DpIqqLagXKflYN0Ii6LHXy/Z9DcFJEtSAJKerTPwlp8ovmioFtTJdY6C7KsfKFliyouTmD18ZvEF+wBiwtlQszX2Csve5DBR+CICqrOymtj20lqrhyDjsgHtroHApD+VGtJnSoYG7wTVsMBw5rxk1k35Z9LMSL5FAfwL/asKKLj6wjBh7pKl2mUUvv9vEwdXRcu4Wmp2+cJe5sx+m6GZjPy6hUdr/KP8BUEsDBBQAAgAIAOsDS0ldUemkvQQAAH8TAAAmAAAAdW5pdmVyc2FsL2h0bWxfcHVibGlzaGluZ19zZXR0aW5ncy54bWzVWG9P20Ycfp9PcfLUd2sMHR0UJSAEQaBRYMWTOk0TMvGReHXsyL6M0ldQtJWJqo2mom2tVrZO2pvuRQbxGv6EfoXzV9gn2XM5OyEQMtOmrBMyxOff77nn99xzlx9Ojd4tWORr6nqmY6eV/mSfQqiddQzTzqWVz7TJq0MK8ZhuG7rl2DSt2I5CRkcSqWJpyTK9/AJlDKEeAYztDRdZWskzVhxW1ZWVlaTpFV3x1LFKDPheMusU1KJLPWoz6qpFS1/FH7ZapJ4SIsQAwFVw7DBtJJEgJCWRbjpGyaLENMDcNkVRujXFCpaiyqglPXsn5zol2xh3LMclbm4prXwwNCZ+ohiJNGEWqC0k8UYwKIbZsG4YpiChWwvmPUry1MzlwXZwQCErpsHyaeXagEBBtHoWpYEtK9cFyrgDCWwWwhco0w2d6fJWzsfoXeZFA3LIWLX1gpnV8ISI8tPKhLa4MDM9kVmcndMyC4tT2s0ZyeECSVrmtnaBJG1am8lcJD4u/NTn85lbM9Oznyxqc3Mz2vR8KwuKtgmSUtsVS0FZp+RmaVOwFMuXCku2blqw6CkZPcpgckt3c1RzJk0s4rJueVQhXxVp7tOSbplsFXuhD3vhDqXFMa9Is+yWWLa0wtwSVVpwEhDEsJZNS1y/0bTE4FBb6aqcvVVWR5YpnTE9m4d5MNagllJPDkVhy47dVpq4J0uOZTQLWobKFmoZc03dUojJUFu2+ZQJBdikaUF/kdufXLbZmeKyed312jRs6iisnB35gv/AK/yI+8F9fsBrX8oq5bPzcvj3wRYJvuHHyKnh8gnf5cf8Fa4/eR2/d8Vw8JDw18EaotaBj9hgTQ74iPR5HYmV4Fte4zUSrEdP/kK+z/f4MWlwWhdBo7E4/Yw8zC9o8SpQjwTGK9S2C5y1YDOkJOgK2A9bM1ZRQPAAH48wJoLxcV+URkCmQngV6RuCE98HU34IzH1eTcZi9YQfBo+bsCG5SgQMpDqE2GoDJg0JTpcSbCBCwGwKhUNlQ5pRTRK2hYS6rshtPD07kbl95ZIpd1G/N0yFDcXMkc82ARdfDSIX2BdOO4YNfOnkU5YVw4K4gPFhhY3gUfAdCvRPIAdbyV5atPGsAvBjvvce2PSizuxe0Lv36BvYsvcEm9aUTsKyNKzZU6ku38CR7I2zp4rrUEwLDjUx3FHsLmzCNaqKsAPk1PFtUImvbpyi7wuOwUMBL9wiInxU74dn2Jto8GsrIeJQby+00mBQw8pWOrOQVNaCx6j9INiINW9f/7WPBq5/PDh0Yzip/r32+9WuSWGLNm/pph31aOPn9oDxsk51gv+S1KUfPJM76bgFtEjUODNp5x437MXO9jYpVXRCnZuqRu93OT0V/4Vvo636jT/jf/AXvIzrJeE7/Dn/EfZ5ysvDMZ0mOqnXcFtVbjIc7HK/16MDQVgvJtYz8PgJO/hlzK+qMioo8ycxz4Uy8Lf5dtzomBy2+YtYkc/501hxO20H14ke9VRLGjyKOe0eciuN8+9BuETh6qADxpkf9rf/i/193lZ7+6PhUrZ39/+Z5Obv1fbegYFqOOoPsE7vbG3/+0Oxp6K9TxrIu+bbiLbXDym144ueBMbbX5qNJP4BUEsDBBQAAgAIAOsDS0mCE8d0lgEAACIGAAAfAAAAdW5pdmVyc2FsL2h0bWxfc2tpbl9zZXR0aW5ncy5qc42Uy27CMBBF93wFcrcVok9od6hQqRKLSmVXdWHCECIc27JNCkX8ezPmFTuTUs8mvjq684g821a7PCxh7ef21n/7+3t49xqg5swKrkNdNOg56syKbAaTLAeRSWARUiAy58LCSd+dEcqZSe863Xygr60YMkXQ+pSgIhoCtBRYEOA3Ba4p8Sds7tDYvqnKqKcr55TsJEo6kK4jlcm5Z9jVqz/VHiNYFWAuoHOeQGDa86eJPDs+9DCqXKJyzeVmrFLVmfJkmRq1krOm/IuNBlP+9OUe6D71XkaBncise3OQx4lHfYxmUhuwFg55H0cYJCz4FETFt+vPH2hgXG8ooovMZu5ID24wqrTmKdSm1B9ghJgsvWrT7GHUOQdrtyfubjECQvANmJrV8B4jAJVe6X/8QG1UihOpofWZn1Ch+CyT6SF1F4PksFi0bZreuVFf/pAFT0hFT2hBPb+8aXnEoCVAd9SCvDbKO6bsBCVKIoeiQE2ABb1IXLxI8P7ZZtw5nizycj+U67GcAzdLMBOlRFn+16VC41yt3S9QSwMEFAACAAgA6wNLST08L9HBAAAA5QEAABoAAAB1bml2ZXJzYWwvaTE4bl9wcmVzZXRzLnhtbJ2RsQrCMBCG9z5FuN3EbqUkdRPcHHSWmqYaaS8ll1of35SKdJGAQyD/8X0/JCd3r75jT+PJOlSQ8y0wg9o1Fm8Kzqf9pgBGocam7hwaBeiA7apM2rzAozdkArFYgaTgHsJQCjFNE7c0+NhArhtDLCauXS/i6R2K2RTDosLilvYv+zODKssYk9fRduGAVbzHtCCMvFYwOxeN3GLrQPwCGpMATKrBUAJofQJ4DAnAjytAiu+b56RHCvGjYpBitZ4qewNQSwMEFAACAAgA6wNLSXgJ4aR2AAAAdgAAABwAAAB1bml2ZXJzYWwvbG9jYWxfc2V0dGluZ3MueG1ss7GvyM1RKEstKs7Mz7NVMtQzUFJIzUvOT8nMS7dVCg1x07VQUiguScxLSczJz0u1VcrLV1Kwt+OyyclPTswJTi0pASosVijISaxMLQpJzQUySlL9EnOBKi/Mv9hwYd/FxotNF/Zd2KlwYdfF5osNFxuV9O24AFBLAwQUAAIACAA7nFdHI7RO+/sCAACwCAAAFAAAAHVuaXZlcnNhbC9wbGF5ZXIueG1srVXfT9swEH4u0v6HyO/YLR0DqgTEkNAexoTUse2tMombeE3izHYI5a/f2c7vpWxIe2iVnO/77nz33cW/es5S74lJxUUeoAWeI4/loYh4Hgfo4evt8Tm6unx35Bcp3TPp8ShAZc4NgKbIi5gKJS80gO+pTgLUM2BgRl4huZBc74H7FLjbSCdL9O5oBi65ClCidbEipKoqzBUg8liJtDQkCociI4VkiuWaSeLSQF6DXem/o+GXiZzofcFUD1notweuSVqOZ8UHJNUSCxmTk/l8QX7cfV6HCcvoMc+VpnnIkAeVnNlSPtJwdyeiMmXK2Ga+S3LNtDZJWNvM1yu+OM89JcMAOYdNxpSiMVM4zWNEHJZMgP1tSlVS86gBreFVO17zWr+Ned80brZzpHMuyseUqwSO+pDOOgn0yTCqn9nrWgU9NAq6NUzIk+xXySWL7Ou3VozzBXIBW8XZPLGqQjiAp1saaiH3NwADFdUdxG3TsGsatqCWA7fR1x0Fam67ZVSXkjWlmvlPPGLiC5WSGllcalkyn4yMNZYMwT5xV66b1DXET3SWnv5Db4zfqDU/1WudsYD/0ZhPQNTWhOcRe77l4KNZBjXVDIptbFgXKTYxu5xU+Zj1dD0wuRzrpsBFPE1lzGAMI6op6ezkEJRJqsAlLOUI2zs4CE54nKTw05MM49ODNBmVu0mG3sFBcCrC3QS0NbdlJOM6jsTUKsgnE+vED0ulRcZfrDwHe0avrA5fG7nm6Lrg7cHZ/I9RHMRoBnOLJlaXeertq+bw3sypVp3PpnCWgVphHpguC+fVzEJZjHwitqVlqm/6OTX7sAcd5Tw1HdNc30HvolrzF+ZVPDJfusXS1CRhRjMB+nC+7DFAP2G7DMJb06GIW5E3dcCY2Df3byvabPm6da7rhzrsQw2fOKscxs3UR1BHLEWZR6Me4qL7iKgUdtq1ZNRL2RZutDgBkYoiQO/hob7zxelFd+WzxUWDtXndu8Aulzes9DrhTkGk1nV7Eb/eDfD4G1BLAwQUAAIACADrA0tJW9i1228BAAD4AgAAKQAAAHVuaXZlcnNhbC9za2luX2N1c3RvbWl6YXRpb25fc2V0dGluZ3MueG1sjVLbatwwEH3PV4j8wEoa3Qzugm4uCw0N3ZY+BrNWi0kiB0uhIejjK6dZNttsSDRPM+fMGWZ02nQ9Rnuf8nQ7PvZ5nOI25DzG32l9hlC7m26m+XIOKeS0OlR+jnGY/mzir2mp1WrKfRz6ebALmtYYdU8PKamVUzVjhlEkmadeIee5rVgDrgFbMUeJbVf/SfzTncMuxHxatV0doa8bNjGFOW/iEB7WcMx+CR1v8Hnuh7Hy0lqwJcp+anFsCcQIl9wXqgFAIMsdcbhI2UhNkMeMYyhGUaCACOekEYVIyqFmXSOqCvONQEwyRl2hntZupLVx1BYJDSG6TvOqsaXrjMQYEUKAucIFdAajyoaqoUEtBwQHBkTRRhMFqLOd6VjxzgvLkaJeYFyYMYDx4biH7V6e61D98Dr7c74jePILTqKLt1YnzNXu7ue5kr+H27ubPgc0Dp/Ot5uLyy/+yn798W3rz5+N+WTiPW1xa137TXP/BVBLAwQUAAIACADrA0tJ+G/Aj0kNAADkVQAAFwAAAHVuaXZlcnNhbC91bml2ZXJzYWwucG5n7dz7W1LZ3gBwyrxkXk921LxVM5k1plAZXhAjK5uOqU3T2Ek0jdAu4y0SRQUVI+uNwKmOl7xONuPMm4JYXigVxcQKFauTlCiopFSohIR4hZdmnne8zDnnHzib52HxbNbms797rcVea/3yvRoU4GdsuN4QBAIZf31w3zcg0CoLEEjHz0BP+83lOyZ/036swHzjtxdE67J9rz1YFYU4jACBGNQ1cxG62uPVcQf/jgGBTFo/v1e0x/5yGgQ6hvt6H+LbpLCx/kdUm1et6YNz/K1bfS0fXjE8sv8O4s7XCATiB72th+9eWfki7v1BSwPLMerNwC23Yz/SJDWJN0NnGQ+etaHo+JH8mi6v3MZERn0jYX5mqLyE8HBK3u4gIninqftyIeHpK/SsFhUD/sYdcPCJljN6XEHjNPUkYVo3e6fuJtvVUUbgZpDOQhFiRMaCY2Mz2bGseUfHK6uXVRuBq/jNZwzEWFlnATTFUvjNVueySMiyU+Ls9Q78rR7alVnF5qFIIbyenUuqm5sTrKy2DwpVojRXJ/e7pKWRaovdNp+rE26t5v0Y9yc7TG+Vru45TMZE62ADwf24qAe6uB6J3hNkZrFKdzlZvQKx4jb5wE/fbrVeWrFKF4EIWt5aG2zMLEqfnrl1cPONpRX/Eb/67SYAB3AAB3AAB3AAB3AAB3AAB3AAB3AAB3AAB3AAB3AAB3AAB3AAB3AAB3AAB3AAB3AAB3AAB3AAB3AAB3AAB3AAB3AAB3AAB3AAB3AAB3AAB3AAB3AAB3AAB3AAB3AAB3AAB3AAB3AA/y/BM1JYGvUsyRW1LE2OtmhLL93wi8Gh5Ql8TusQV+6yPrz1u5xj7ksiyni5a4OTgSFx5XLoTXop6PCBMpfiyNAHYZXBi2Nw+o93cYhRXcF+uuTqhT+v0J5vZrHsPqyeaKEzO9YnyHdJ7yjPNe5YFMAeyL8JqxmBGHx1L9gysBjGTPr07nlbpr6py7iIJZOmQ6xQUE4cedjq5TdE53u2i7lmcFVhSVFr3/cdP3L4uScJ+SNHUIUc1IiYh66IudCUn8mms9TJ8ud+DqsN9FddutdMgdihpL4tWUsC+N7t48Qw977wqZf250aT1/nHRwolDFTUZE58L5QincUEJc1NMfLiOiERly9DahN0TwizjBcBkrPho9kXH0/NX+PBZ7+Xwc45Y0z8vkQq7bP+IRVeLcpkewQXFei5c3qyWnAEq+OyHq9F7QE2EaVNfRx8E3hDYhstet3/CTlOg2nAmKJygaQ0LljvA62pC29DnMV3L8m65O6qpnXhYoYSZALHmKEU4SuJLVYbec+sLsnGEz8YhAwJLhxOvbI42VKxHof5MasLGqCMn60lHcWLshrolfyi19CfxQRtP9bXetboFqK7FL685Drh/4+mDKk2wuDE/ksadU4LvskkP6lkAsX51XSW8z13fouDRdPU0LVrcjdwqvJVsGVJmnq6koYL+e42mibJYsTvoiw0UmJn+rU1aqgjmSlsUiY9ix/oVu0mkEaa4gWJmqf6JKqPempIKeVbiicVPB/Rh7wqtO/rur39Mt8flozqj5/evwzxKfG4eCFlVDyZ7zM5HaiU84q9vbZta1CVgh2nxAcztH0+08+fYjGJHFGuartG/b68RB2lc1tFD/6YWqxEjaiEE/MjO8QGWXJ8Dh0zP++SYrdO2GTcMl8+PRjeeIK+EHWwtRVrnBfbJ8BfZOfY3U8Iw7pwTY+2z217qlpvwXlL4I/ViQgploYuIZGwGP/e3K+w/p8k0cU9YFkJ735qxwSTzx1LDsXkOxCmBsf6HxE5yEi4+ngS/GBq9pLu7G2GsDZd6LiK7czlaOgSd0z7aPL08NxZ5stE57qvLo4Ktqa8CXh7DzsU5sbvreu03RH46FyUCu31wNWmjiuUIQlcitLj50fF0mwV1AHTobQQng/KK7cnl63S65O7bZFiNkjups1pUjNRzVhdkoRXwpKCuMPtYu2BuUvPWk0ot5P/pdMUokmmf3PWOuKPv3L9WR0xUoVyJKNMHhS7hu5unxl/JBN25vfcnIVQBQkhJ8tjYDFCjmIsecyr5AwvoE9lZ0HrfdNI2B58XXB8slqAdA3BVvBwH455tZomXHinDSwkyOoJFqF+ezNQWLwSokZeTscjIjbZHYmgNWyeSnDKsyGXDuirD2uaVXPkhYRhyNwMS9cw23VrR05jtbfmlZE41l2koHkkFviR6SUp1vbaGDyJEd7QQkXNPYqhJggRgfvnbLJEkXpYG8kOpwrqrZP6JOWRaa4q9Y0KvmtThQO04lidbLsT8rvmnthTUnPDte/3wPZQBdoOnS05umWkxpRjaG+JRtIvMc2RpNPwSDhhH5kxV/3YY7gl60D/lDPPaKH/4Dp8eYhdrf2PYMkBFM2NMh5WfLvp/AvPvS31ldS9VlQbBX069VGAjvtPpVXoPhcBA19AZFfV8sQzai8bC8cXw2dXc2dqYHsjitczYG2n8J5tO0yQ2GetOw76m+3cZ2AIN/rAicJFLjxkJ63rKY28XPtYjcyOa3cPI9y1t6Uv4xG8KMKDeltRhnvMro9tvJ84/jq0iYp7ME0rexH70twwBAunqmrQfbV6pFDpOcpTdDmsgmrmwemAUx2cnfyzpcluVS6ubxnDBqSrF/nhsod/ba2+XYlq2bG7gp4f98rNIvK6Da9RapbjG3wqNCNHtfHxojH8fr37xTBGal/effLV+bw1nXQcnmltkVN+i9pOme5K7aDxwQ4+auSBLOVZ80cB6DxM07D5SJ38Vtb0bVrvdEPC56ggxVzlLjU8s7OQS5OdpIgZYR94N1TYS+wJti2XWGNiHEJk7/O89tq2m3GDo9lObwNDi3HCLk+nDkwozROK5sfizCwCVFnY/ivOvIWHfPNh66SPAy0pzMtstCXSVvErl6Bg0zyEEydWcu2auXZcRcp2KqX+OiKC2yWpFNe6OaU+Oe9kdP6VPGWNIYoNf/a0mtL5v27dxmTxO6L5Kk60JW06be37mSF7zJAPsW1iW37uup+mG3tqYuAa2MXTeGOSXMbs2DNioOuwIaH1Pmzn4px8qYpOqGyzUwfzzQWZqtC103sANQGT+EivmVOm+bD94Y25eO80gdsR1u/hbBdjg12euVdEQ5jIkUZtE2VLiTuzXeh/8VzhimpJ91CnzXnQM6vu9ZHjwDkFLLdTc3j8/7S9top0sho8xd+4WaxejbqcrYzYLBaJmTl+cGQ786vPU5i++aIprDx64HmZn99+klLXrN02Cvd8DndoOhm+k/rMfq1Unoe7O1Xouz2xm4JOJBGHKcOQwAKvfMn5EyVERqFDTqtKFa0zzORUa4dXrHUdo6MP0UiGSL9QSFiJnYFR3czRW1nDZ82V+K7hLAYeVS9Vq+wtTPCZUHm98gczrgwCrSqYagr2lmz86jkqYFbn8UwN4Y/5R7H744dX94pYyfFSJHrcKNSF1XfWy3EGlR9qGW6ruBMvyvvYdQac2NR1tKv9Lq4PmhPi0AJukrivx4+PFvmlyHojvLbIs5B58aLd1QkVIxd+j5HZkZwadSaPEa6erbZ7Ezz2Dr7biZwAJY/Z+CIGT3ZIz28enVnniMpnZhxLandJe3LoU55Cnc5QV6b9kYTxk3FDknzolzILSlE5ki+WXMLxFZ2Nn+o2OyGx3pmmNYrphz0tM7hi7xRskL+VT2LXjAGp4MTGdhjdNPOlBlxFqUQtTGy+RjDcxNsuPxLDT10tOgRWvXB1HWIlxNTEwurgPGRM8QWWNN7hnASDNw3JSZubkrdAEEHH7RhV6ObY5Pzf1gdTi+f6Jj17eGqSpIx9uOPXyei1ULm3bAZDEX2Ie/erCabB7sc47h325wlPMjsY0R+iWhgI2qlTeoR/tF56c4AbpmmKFn8rUkFk0mFurp9d0YABKeSva/Uu/3a9JWsLoR7HQ9bu/2WgnDFbe/VoKq+9obw8sCSM26d96tQ5bxsVmPWlCR3se1hK3h+/AhuRMSJqflBxL0oVbVk+SaDifNrDoBEePR5O5JNb4zuuqV5rNAWOOWIIByu6PEBw2LB42Qg2giV/etI3KrJ7LD4B0l6WQWa+m6+LnLx+jOmjr7t5dGJDnHO31Hm/bgYav2FR7sk4lVF9MVvT2VnbUdaBkrEaJzna9ZYg2cSwW+gfVH/1HylFQTB+/2w6o6ti56L+Jq+RFimOvA2RHJHAqXbii3aWEUiN/1NEBKwlaaMJndlUBeZMOH5HM81+qQExlvQvpqjkFe5W/EN19HBp6UBWj5JugDrnv2wTMX5jBWJQ9IXL+AtDxYlK16X7gwzB79uGdf96TzKy+xaYjvgBvaQKXpGRkjYnz1r90y9/3lIUGJNz4mQ8H03fHEgpae1xEMfOLQsoJjPj+V/G57ULMiLRsO3fCEOigjILC5ogqL5Bz2TpJkQQG77rUnyKjQVnTLsm60VuqhgQsIiVX0ivLEto+tD4c6JSGZE9Rf28BRrqLICyia1Iqz9lPi3KeG54YOdxoVq/Ru8a3DtTH/T59fX+gH20veHE/wNQSwMEFAACAAgA6wNLSYFvGFJLAAAAawAAABsAAAB1bml2ZXJzYWwvdW5pdmVyc2FsLnBuZy54bWyzsa/IzVEoSy0qzszPs1Uy1DNQsrfj5bIpKEoty0wtV6gAigEFIUBJoRLINUJwyzNTSjKAQgZGBgjBjNTM9IwSWyVzM1O4oD7QTABQSwECAAAUAAIACADrA0tJ38G0GdgFAABVFgAAHQAAAAAAAAABAAAAAAAAAAAAdW5pdmVyc2FsL2NvbW1vbl9tZXNzYWdlcy5sbmdQSwECAAAUAAIACADrA0tJcmsy4ewEAABuFAAAJwAAAAAAAAABAAAAAAATBgAAdW5pdmVyc2FsL2ZsYXNoX3B1Ymxpc2hpbmdfc2V0dGluZ3MueG1sUEsBAgAAFAACAAgA6wNLSToqP066AgAAWAoAACEAAAAAAAAAAQAAAAAARAsAAHVuaXZlcnNhbC9mbGFzaF9za2luX3NldHRpbmdzLnhtbFBLAQIAABQAAgAIAOsDS0ldUemkvQQAAH8TAAAmAAAAAAAAAAEAAAAAAD0OAAB1bml2ZXJzYWwvaHRtbF9wdWJsaXNoaW5nX3NldHRpbmdzLnhtbFBLAQIAABQAAgAIAOsDS0mCE8d0lgEAACIGAAAfAAAAAAAAAAEAAAAAAD4TAAB1bml2ZXJzYWwvaHRtbF9za2luX3NldHRpbmdzLmpzUEsBAgAAFAACAAgA6wNLST08L9HBAAAA5QEAABoAAAAAAAAAAQAAAAAAERUAAHVuaXZlcnNhbC9pMThuX3ByZXNldHMueG1sUEsBAgAAFAACAAgA6wNLSXgJ4aR2AAAAdgAAABwAAAAAAAAAAQAAAAAAChYAAHVuaXZlcnNhbC9sb2NhbF9zZXR0aW5ncy54bWxQSwECAAAUAAIACAA7nFdHI7RO+/sCAACwCAAAFAAAAAAAAAABAAAAAAC6FgAAdW5pdmVyc2FsL3BsYXllci54bWxQSwECAAAUAAIACADrA0tJW9i1228BAAD4AgAAKQAAAAAAAAABAAAAAADnGQAAdW5pdmVyc2FsL3NraW5fY3VzdG9taXphdGlvbl9zZXR0aW5ncy54bWxQSwECAAAUAAIACADrA0tJ+G/Aj0kNAADkVQAAFwAAAAAAAAAAAAAAAACdGwAAdW5pdmVyc2FsL3VuaXZlcnNhbC5wbmdQSwECAAAUAAIACADrA0tJgW8YUksAAABrAAAAGwAAAAAAAAABAAAAAAAbKQAAdW5pdmVyc2FsL3VuaXZlcnNhbC5wbmcueG1sUEsFBgAAAAALAAsASQMAAJ8pAAAAAA=="/>
  <p:tag name="ISPRING_PRESENTATION_TITLE" val="history_3.1"/>
  <p:tag name="ISPRING_RESOURCE_PATHS_HASH_PRESENTER" val="37269791896a2b766c8792cdfd3b2f5dadfbde4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4155</TotalTime>
  <Words>290</Words>
  <Application>Microsoft Office PowerPoint</Application>
  <PresentationFormat>Экран (4:3)</PresentationFormat>
  <Paragraphs>74</Paragraphs>
  <Slides>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22" baseType="lpstr">
      <vt:lpstr>a_AvanteTitulInline</vt:lpstr>
      <vt:lpstr>Archivo Narrow</vt:lpstr>
      <vt:lpstr>Arial</vt:lpstr>
      <vt:lpstr>Arial Narrow</vt:lpstr>
      <vt:lpstr>Calibri</vt:lpstr>
      <vt:lpstr>Constantia</vt:lpstr>
      <vt:lpstr>Georgia</vt:lpstr>
      <vt:lpstr>Impact</vt:lpstr>
      <vt:lpstr>Montserrat SemiBold</vt:lpstr>
      <vt:lpstr>Symbol</vt:lpstr>
      <vt:lpstr>Times New Roman</vt:lpstr>
      <vt:lpstr>Wingdings 2</vt:lpstr>
      <vt:lpstr>Flow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history_3.1</dc:title>
  <dc:creator>admit-home</dc:creator>
  <cp:lastModifiedBy>Андрей</cp:lastModifiedBy>
  <cp:revision>325</cp:revision>
  <dcterms:created xsi:type="dcterms:W3CDTF">2008-09-08T18:26:41Z</dcterms:created>
  <dcterms:modified xsi:type="dcterms:W3CDTF">2024-09-01T12:30:52Z</dcterms:modified>
</cp:coreProperties>
</file>