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9" r:id="rId2"/>
    <p:sldId id="280" r:id="rId3"/>
    <p:sldId id="281" r:id="rId4"/>
    <p:sldId id="283" r:id="rId5"/>
    <p:sldId id="284" r:id="rId6"/>
    <p:sldId id="286" r:id="rId7"/>
    <p:sldId id="287" r:id="rId8"/>
    <p:sldId id="288" r:id="rId9"/>
    <p:sldId id="298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5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8E1CA-3183-4099-AB51-077C7E4CD094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E039-59B7-40A8-ACE7-8F8A1861D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6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BB812-E502-41E8-8D28-B0CD0BD548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2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BB812-E502-41E8-8D28-B0CD0BD548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7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BB812-E502-41E8-8D28-B0CD0BD548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7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BB812-E502-41E8-8D28-B0CD0BD548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9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BB812-E502-41E8-8D28-B0CD0BD548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5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BB812-E502-41E8-8D28-B0CD0BD548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72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BB812-E502-41E8-8D28-B0CD0BD548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4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BB812-E502-41E8-8D28-B0CD0BD548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C1AC-CB87-4603-882C-0BCEC77EE4AE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8137-89AF-40C1-94FD-73C4224D2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DE8C-288D-428C-8065-E019AA6FCB0A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6BE2-6A8B-499A-A0CB-AC41FA07D2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210DE-1C95-4A30-AF41-631E43A3432E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9AE0-7945-4400-85BD-F2A452D065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C08B-F5AB-4418-B8B9-44BD7DB78B0A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D2E0-7171-4919-BA81-2569D36F23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0B66-4DF4-4590-A80C-FF9D2BEC3CF2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019B-F47E-40BF-A163-A0B389823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6DA1-EC0C-424C-B5EB-529A5CFD672D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3B84-2A07-4CF0-B31B-45E8294DAB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A0EA-FA07-4DCB-B5B7-FA187091E37E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2006-1178-4E31-ADAB-C7C8542107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3537-DBB3-43BD-85EC-81EE9444ECB3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85DF-B7EE-42F0-8C04-AFE8857993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789F-4F8E-4B3D-A306-3C2ACE716486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E33C-7364-4A6A-90AE-1125AD60BE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7195-47E5-4849-86C5-51483DB1FA07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FF42-AFA1-4A26-BD5D-1113B992F0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CE03-7BD3-446F-A7C6-54E4FE0D5581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6D18-1F17-4299-A449-978072DBD6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1980487-1FFD-4830-8C40-45A68F6B30BE}" type="datetimeFigureOut">
              <a:rPr lang="ru-RU"/>
              <a:pPr>
                <a:defRPr/>
              </a:pPr>
              <a:t>27.01.2025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60BAD6-C77E-4E28-A3B5-135C5150D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D88486-8E83-4460-A7C3-D7B082D84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" y="0"/>
            <a:ext cx="9128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04664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rgbClr val="C00000"/>
                </a:solidFill>
              </a:rPr>
              <a:t>Цивилизации Междуречья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3" y="3068960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4000" dirty="0">
                <a:solidFill>
                  <a:prstClr val="black"/>
                </a:solidFill>
              </a:rPr>
              <a:t>Шумер</a:t>
            </a:r>
          </a:p>
          <a:p>
            <a:pPr marL="342900" indent="-342900">
              <a:buFontTx/>
              <a:buChar char="-"/>
            </a:pPr>
            <a:r>
              <a:rPr lang="ru-RU" sz="4000" dirty="0">
                <a:solidFill>
                  <a:prstClr val="black"/>
                </a:solidFill>
              </a:rPr>
              <a:t>Аккад</a:t>
            </a:r>
            <a:endParaRPr lang="en-US" sz="4000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4000" dirty="0">
                <a:solidFill>
                  <a:prstClr val="black"/>
                </a:solidFill>
              </a:rPr>
              <a:t>Вавилон</a:t>
            </a:r>
          </a:p>
          <a:p>
            <a:pPr marL="342900" indent="-342900">
              <a:buFontTx/>
              <a:buChar char="-"/>
            </a:pPr>
            <a:r>
              <a:rPr lang="ru-RU" sz="4000">
                <a:solidFill>
                  <a:prstClr val="black"/>
                </a:solidFill>
              </a:rPr>
              <a:t>Ассирия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6591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183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Шумерская цивилизация возникла около 3000 лет до н. э. в южной части Двуречья на территории современного Ирака.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941168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Лагаш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 Ур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Урук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Ниппур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"/>
          <a:stretch/>
        </p:blipFill>
        <p:spPr bwMode="auto">
          <a:xfrm>
            <a:off x="3779912" y="1628800"/>
            <a:ext cx="5143500" cy="47736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700808"/>
            <a:ext cx="3240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и в Египте начало цивилизации связано со строительством оросительной системы, за которым последовал рост населения и появление крупных поселений, которые превращаются в города-государства: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941168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Киш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Вавилон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Ашшур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Ниневия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3968" y="645333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>
                <a:latin typeface="Arial" pitchFamily="34" charset="0"/>
                <a:cs typeface="Arial" pitchFamily="34" charset="0"/>
              </a:rPr>
              <a:t>Рис. Междуречье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188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ШУМЕР  И   АККАД</a:t>
            </a:r>
          </a:p>
        </p:txBody>
      </p:sp>
    </p:spTree>
    <p:extLst>
      <p:ext uri="{BB962C8B-B14F-4D97-AF65-F5344CB8AC3E}">
        <p14:creationId xmlns:p14="http://schemas.microsoft.com/office/powerpoint/2010/main" val="251817599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8072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мирное время управлял совет старейшин, а на время войны избирался верховный правитель - </a:t>
            </a:r>
            <a:r>
              <a:rPr lang="ru-RU" sz="2400" dirty="0">
                <a:solidFill>
                  <a:srgbClr val="0070C0"/>
                </a:solidFill>
              </a:rPr>
              <a:t>лугаль</a:t>
            </a:r>
            <a:r>
              <a:rPr lang="ru-RU" sz="2400" dirty="0"/>
              <a:t>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3" b="93687" l="865" r="99856">
                        <a14:foregroundMark x1="53170" y1="6061" x2="53170" y2="6061"/>
                        <a14:foregroundMark x1="54467" y1="5808" x2="54467" y2="5808"/>
                        <a14:backgroundMark x1="23199" y1="77020" x2="23199" y2="77020"/>
                        <a14:backgroundMark x1="31412" y1="82828" x2="31412" y2="82828"/>
                        <a14:backgroundMark x1="55476" y1="81061" x2="55476" y2="81061"/>
                        <a14:backgroundMark x1="74784" y1="80556" x2="74784" y2="80556"/>
                        <a14:backgroundMark x1="88905" y1="89899" x2="88905" y2="89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39"/>
          <a:stretch/>
        </p:blipFill>
        <p:spPr bwMode="auto">
          <a:xfrm>
            <a:off x="2375426" y="2132856"/>
            <a:ext cx="6768574" cy="36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5634881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>
                <a:latin typeface="Arial" pitchFamily="34" charset="0"/>
                <a:cs typeface="Arial" pitchFamily="34" charset="0"/>
              </a:rPr>
              <a:t>Рис. Зиккурат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293096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Для шумерской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цивилизации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характерна уникальная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архитектура (особый тип храма из кирпича сырца – </a:t>
            </a:r>
            <a:r>
              <a:rPr lang="ru-RU" sz="2400" dirty="0">
                <a:solidFill>
                  <a:srgbClr val="0070C0"/>
                </a:solidFill>
              </a:rPr>
              <a:t>зиккурат</a:t>
            </a:r>
            <a:r>
              <a:rPr lang="ru-RU" sz="2400" dirty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16832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Кроме лугаля функции власти принадлежали главному </a:t>
            </a:r>
          </a:p>
          <a:p>
            <a:r>
              <a:rPr lang="ru-RU" sz="2400" dirty="0"/>
              <a:t>жрецу </a:t>
            </a:r>
          </a:p>
          <a:p>
            <a:r>
              <a:rPr lang="ru-RU" sz="2400" dirty="0" err="1">
                <a:solidFill>
                  <a:srgbClr val="0070C0"/>
                </a:solidFill>
              </a:rPr>
              <a:t>Энси</a:t>
            </a:r>
            <a:r>
              <a:rPr lang="ru-RU" sz="24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88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ШУМЕР  И   АККАД</a:t>
            </a:r>
          </a:p>
        </p:txBody>
      </p:sp>
    </p:spTree>
    <p:extLst>
      <p:ext uri="{BB962C8B-B14F-4D97-AF65-F5344CB8AC3E}">
        <p14:creationId xmlns:p14="http://schemas.microsoft.com/office/powerpoint/2010/main" val="416283300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1520" y="5445224"/>
            <a:ext cx="432048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512" y="55172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*Деспотия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(гр.) - неограниченная власть; во главе государства находится деспот, обладавший неограниченной властью и выполнявший 5 основных функций: собственник всех земель, верховный главнокомандующий, верховный жрец, верховным судья, верховный сборщик налогов.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71" r="962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559992"/>
            <a:ext cx="2880320" cy="363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2276872"/>
            <a:ext cx="597666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Arial" pitchFamily="34" charset="0"/>
                <a:cs typeface="Arial" pitchFamily="34" charset="0"/>
              </a:rPr>
              <a:t>Первым монархом-деспотом стал царь </a:t>
            </a:r>
            <a:r>
              <a:rPr lang="ru-RU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Саргон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100" dirty="0">
                <a:latin typeface="Arial" pitchFamily="34" charset="0"/>
                <a:cs typeface="Arial" pitchFamily="34" charset="0"/>
              </a:rPr>
              <a:t>Он был талантливым полководцем, который объединил Шумер и Аккад и создал единое государство. В дальнейшем </a:t>
            </a:r>
            <a:r>
              <a:rPr lang="ru-RU" sz="2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деспотия*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становится основной формой государственной власти на древнем востоке.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152" y="522920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>
                <a:latin typeface="Arial" pitchFamily="34" charset="0"/>
                <a:cs typeface="Arial" pitchFamily="34" charset="0"/>
              </a:rPr>
              <a:t>Рис. Статуя Саргона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Аккад - область к северу от Шумера. Особенность аккадской цивилизации - создание первого крупного государства с </a:t>
            </a:r>
            <a:r>
              <a:rPr lang="ru-RU" sz="2400" dirty="0">
                <a:solidFill>
                  <a:srgbClr val="0070C0"/>
                </a:solidFill>
              </a:rPr>
              <a:t>монархической формой правления</a:t>
            </a:r>
            <a:r>
              <a:rPr lang="ru-RU" sz="2400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88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ШУМЕР  И   АККАД</a:t>
            </a:r>
          </a:p>
        </p:txBody>
      </p:sp>
    </p:spTree>
    <p:extLst>
      <p:ext uri="{BB962C8B-B14F-4D97-AF65-F5344CB8AC3E}">
        <p14:creationId xmlns:p14="http://schemas.microsoft.com/office/powerpoint/2010/main" val="250940298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Около </a:t>
            </a:r>
            <a:r>
              <a:rPr lang="ru-RU" sz="2400" dirty="0">
                <a:solidFill>
                  <a:srgbClr val="0070C0"/>
                </a:solidFill>
              </a:rPr>
              <a:t>1800</a:t>
            </a:r>
            <a:r>
              <a:rPr lang="ru-RU" sz="2400" dirty="0"/>
              <a:t> лет до н.э. на севере от Аккада появляется воинственное сообщество кочевников - аммореев, которые завоевали Шумер, Аккад и создали крупнейшую цивилизацию древнего востока</a:t>
            </a:r>
          </a:p>
          <a:p>
            <a:r>
              <a:rPr lang="ru-RU" sz="2400" dirty="0"/>
              <a:t> - </a:t>
            </a:r>
            <a:r>
              <a:rPr lang="ru-RU" sz="2400" dirty="0">
                <a:solidFill>
                  <a:srgbClr val="0070C0"/>
                </a:solidFill>
              </a:rPr>
              <a:t>Вавилонскую</a:t>
            </a:r>
            <a:r>
              <a:rPr lang="ru-RU" sz="2400" dirty="0"/>
              <a:t>, с центром </a:t>
            </a:r>
          </a:p>
          <a:p>
            <a:r>
              <a:rPr lang="ru-RU" sz="2400" dirty="0"/>
              <a:t>в городе </a:t>
            </a:r>
            <a:r>
              <a:rPr lang="ru-RU" sz="2400" dirty="0">
                <a:solidFill>
                  <a:srgbClr val="0070C0"/>
                </a:solidFill>
              </a:rPr>
              <a:t>Вавилоне</a:t>
            </a:r>
            <a:r>
              <a:rPr lang="ru-RU" sz="2400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0"/>
          <a:stretch/>
        </p:blipFill>
        <p:spPr>
          <a:xfrm>
            <a:off x="4572000" y="1916832"/>
            <a:ext cx="4348444" cy="45910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3356992"/>
            <a:ext cx="35240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Она вошла в мировую историю, как первая цивилизация, в которой была разработана и создана законодательная система.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6525344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>
                <a:latin typeface="Arial" pitchFamily="34" charset="0"/>
                <a:cs typeface="Arial" pitchFamily="34" charset="0"/>
              </a:rPr>
              <a:t>Рис. Вход в древний Вавилон – ворота Иштар (реконструкция)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88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ВАВИЛОН</a:t>
            </a:r>
          </a:p>
        </p:txBody>
      </p:sp>
    </p:spTree>
    <p:extLst>
      <p:ext uri="{BB962C8B-B14F-4D97-AF65-F5344CB8AC3E}">
        <p14:creationId xmlns:p14="http://schemas.microsoft.com/office/powerpoint/2010/main" val="4192042913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4088" y="60932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>
                <a:latin typeface="Arial" pitchFamily="34" charset="0"/>
                <a:cs typeface="Arial" pitchFamily="34" charset="0"/>
              </a:rPr>
              <a:t>Рис. Стелла царя Хаммурапи (фрагмент). 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Хаммурапи получает статьи закона об солнечного божества.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76470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Свод законов был составлен и записан на двухметровой каменной плите во время правления царя </a:t>
            </a:r>
            <a:r>
              <a:rPr lang="ru-RU" sz="2400" dirty="0">
                <a:solidFill>
                  <a:srgbClr val="0070C0"/>
                </a:solidFill>
              </a:rPr>
              <a:t>Хаммурапи</a:t>
            </a:r>
            <a:r>
              <a:rPr lang="ru-RU" sz="2400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780928"/>
            <a:ext cx="35283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Кодекс Хаммурапи содержал 282 закона. Именно там был сформулирован принцип: «Око за око, зуб за зуб». </a:t>
            </a:r>
          </a:p>
          <a:p>
            <a:pPr lvl="0"/>
            <a:r>
              <a:rPr lang="ru-RU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этом своде законов содержались положения, которые впоследствии вошли в библейские заповеди: «не убей», «не укради»</a:t>
            </a:r>
            <a:r>
              <a:rPr lang="en-US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838325" cy="6067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630932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>
                <a:latin typeface="Arial" pitchFamily="34" charset="0"/>
                <a:cs typeface="Arial" pitchFamily="34" charset="0"/>
              </a:rPr>
              <a:t>Рис. Стелла царя Хаммурапи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9" b="100000" l="11470" r="92115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0169"/>
          <a:stretch/>
        </p:blipFill>
        <p:spPr bwMode="auto">
          <a:xfrm>
            <a:off x="5436096" y="1484784"/>
            <a:ext cx="3488367" cy="454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188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ВАВИЛОН</a:t>
            </a:r>
          </a:p>
        </p:txBody>
      </p:sp>
    </p:spTree>
    <p:extLst>
      <p:ext uri="{BB962C8B-B14F-4D97-AF65-F5344CB8AC3E}">
        <p14:creationId xmlns:p14="http://schemas.microsoft.com/office/powerpoint/2010/main" val="242147408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8570021" cy="31709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76470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800 лет </a:t>
            </a:r>
            <a:r>
              <a:rPr lang="ru-RU" sz="2400" dirty="0"/>
              <a:t>до н.э. еще севернее Вавилона происходит усиление государства. Ассирия подчиняет себе Вавилон, с этого времени начинается этап сосуществования </a:t>
            </a:r>
            <a:r>
              <a:rPr lang="ru-RU" sz="2400" dirty="0" err="1"/>
              <a:t>Ассирийско</a:t>
            </a:r>
            <a:r>
              <a:rPr lang="ru-RU" sz="2400" dirty="0"/>
              <a:t>-Вавилонской цивилизации.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08920"/>
            <a:ext cx="4767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 царе </a:t>
            </a:r>
            <a:r>
              <a:rPr lang="ru-RU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Тиглатпаласаре</a:t>
            </a:r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была создана впервые в истории регулярная армия.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17" r="100000">
                        <a14:foregroundMark x1="86380" y1="17857" x2="86380" y2="17857"/>
                        <a14:foregroundMark x1="85305" y1="6633" x2="85305" y2="6633"/>
                        <a14:foregroundMark x1="85305" y1="4847" x2="85305" y2="4847"/>
                        <a14:foregroundMark x1="85663" y1="34949" x2="85663" y2="34949"/>
                        <a14:foregroundMark x1="86738" y1="30612" x2="86738" y2="30612"/>
                        <a14:foregroundMark x1="87097" y1="27551" x2="87097" y2="27551"/>
                        <a14:foregroundMark x1="13978" y1="65306" x2="13978" y2="65306"/>
                        <a14:foregroundMark x1="89964" y1="59949" x2="89964" y2="59949"/>
                        <a14:foregroundMark x1="88889" y1="55357" x2="88889" y2="55357"/>
                        <a14:foregroundMark x1="89247" y1="63776" x2="89247" y2="63776"/>
                        <a14:foregroundMark x1="86380" y1="43622" x2="86380" y2="43622"/>
                        <a14:foregroundMark x1="90681" y1="65816" x2="90681" y2="65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05" y="980728"/>
            <a:ext cx="3737595" cy="52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6056" y="630932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>
                <a:latin typeface="Arial" pitchFamily="34" charset="0"/>
                <a:cs typeface="Arial" pitchFamily="34" charset="0"/>
              </a:rPr>
              <a:t>Рис. Мифический крылатый человеко-бык Шеду. Символ Ассирийского царства.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345" y="4005064"/>
            <a:ext cx="2808312" cy="2626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800" y="630932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>
                <a:latin typeface="Arial" pitchFamily="34" charset="0"/>
                <a:cs typeface="Arial" pitchFamily="34" charset="0"/>
              </a:rPr>
              <a:t>Рис. Ассирийский царь Тиглатпаласар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88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АССИРИЯ</a:t>
            </a:r>
          </a:p>
        </p:txBody>
      </p:sp>
    </p:spTree>
    <p:extLst>
      <p:ext uri="{BB962C8B-B14F-4D97-AF65-F5344CB8AC3E}">
        <p14:creationId xmlns:p14="http://schemas.microsoft.com/office/powerpoint/2010/main" val="13287607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5464" y="620688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4266"/>
          <a:stretch/>
        </p:blipFill>
        <p:spPr>
          <a:xfrm>
            <a:off x="247182" y="3140968"/>
            <a:ext cx="2092549" cy="34194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526F47B-97F4-48CA-8B8B-7290B893A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32137"/>
              </p:ext>
            </p:extLst>
          </p:nvPr>
        </p:nvGraphicFramePr>
        <p:xfrm>
          <a:off x="2483767" y="1916832"/>
          <a:ext cx="6281905" cy="362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1905">
                  <a:extLst>
                    <a:ext uri="{9D8B030D-6E8A-4147-A177-3AD203B41FA5}">
                      <a16:colId xmlns:a16="http://schemas.microsoft.com/office/drawing/2014/main" val="2030204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§ 6 Гос-во на берегах Нила …  стр.34 -37. Контурная карта (Древний Восток)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31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§ 7 Как жили земледельцы …  стр.37-42. Задание стр.42 (письменно)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47126"/>
                  </a:ext>
                </a:extLst>
              </a:tr>
              <a:tr h="12319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§ 8 Жизнь египетского вельможи …  стр.42-46. Вопросы стр.46 (устно)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59414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§ 10 стр. 52-56 Подготовка докладов и сообщений (персонально)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1696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§ 11-12  стр. 57-65 Подготовка докладов и сообщений (персонально)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07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50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§ 13 Древнее Двуречье …  стр.66-70 Контурная карта (Междуречье)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521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§ 14 Законы царя Хаммурапи …  стр.70-74 </a:t>
                      </a: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34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Подготовка докладов и сообщений (персонально)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233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§ 16-17 Библейские сказания … 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Палестина   стр.70-74 (пересказ)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9436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6AF8222-866B-4FB5-98AB-D2E220C20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06681"/>
              </p:ext>
            </p:extLst>
          </p:nvPr>
        </p:nvGraphicFramePr>
        <p:xfrm>
          <a:off x="2483766" y="5733886"/>
          <a:ext cx="6281905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1905">
                  <a:extLst>
                    <a:ext uri="{9D8B030D-6E8A-4147-A177-3AD203B41FA5}">
                      <a16:colId xmlns:a16="http://schemas.microsoft.com/office/drawing/2014/main" val="2397214741"/>
                    </a:ext>
                  </a:extLst>
                </a:gridCol>
              </a:tblGrid>
              <a:tr h="176530"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§ 18-19 Ассирийская держава …   </a:t>
                      </a:r>
                    </a:p>
                    <a:p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Ахемениды …стр.86-95 (пересказ)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06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§ 20 Персидская держава …стр.86-95 (пересказ)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909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962703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4461A4B-870F-4EC0-A71F-676AEF7640D1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RESOURCE_PATHS_HASH_2" val="d82dbd8dde4ae510fdf87c3be71d7f3c4d8a1c4c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PRESENTATION_TITLE" val="history_po_1_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f814266ee71b5ec5a4f53f17f4a421e1aceeea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4408</TotalTime>
  <Words>583</Words>
  <Application>Microsoft Office PowerPoint</Application>
  <PresentationFormat>Экран (4:3)</PresentationFormat>
  <Paragraphs>73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history_po_1_05</dc:title>
  <dc:creator>comp</dc:creator>
  <cp:lastModifiedBy>Андрей</cp:lastModifiedBy>
  <cp:revision>465</cp:revision>
  <dcterms:created xsi:type="dcterms:W3CDTF">2008-05-02T14:16:22Z</dcterms:created>
  <dcterms:modified xsi:type="dcterms:W3CDTF">2025-01-27T08:53:10Z</dcterms:modified>
</cp:coreProperties>
</file>