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9" r:id="rId2"/>
    <p:sldId id="262" r:id="rId3"/>
    <p:sldId id="291" r:id="rId4"/>
    <p:sldId id="285" r:id="rId5"/>
    <p:sldId id="287" r:id="rId6"/>
    <p:sldId id="273" r:id="rId7"/>
    <p:sldId id="274" r:id="rId8"/>
    <p:sldId id="275" r:id="rId9"/>
    <p:sldId id="276" r:id="rId10"/>
    <p:sldId id="277" r:id="rId11"/>
    <p:sldId id="278" r:id="rId12"/>
    <p:sldId id="29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2E9FD2"/>
    <a:srgbClr val="0E9494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4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A3152-5134-4A9C-B88D-F414189FE017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E2F3F-1BA8-495D-BC8A-26F41C3CF7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0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E2F3F-1BA8-495D-BC8A-26F41C3CF77C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3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714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753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729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0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202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B54A2-FFBE-4AF9-9A20-A576611D5BD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373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E2F3F-1BA8-495D-BC8A-26F41C3CF77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3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6B199-903A-4F85-95DF-720EE45494FE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15B8-EC8E-444E-862C-DF9B2071C1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B781-364D-4850-9775-EBBF5A7DC370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BA32-755B-4165-A231-ADECD19D7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EA9C5-C2E7-45A9-8E34-08FCAFFA1CF1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6602B-D8ED-4A53-A13A-8D7808AE6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43B0C-7685-4318-AB6D-F5B43BADB659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27627-B20A-4519-9270-41260DE4E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6544-4B56-4C2D-A456-FD6CCEA1C714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65D9E-6CAA-4378-AE74-AEEC73D1AA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BABEF-E0D3-49D6-9EA7-4689E19A4323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B6328-A135-4BD1-9893-37D9521EA2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73B4E-795B-453C-923C-71C9F0DA1BAD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C98F8-EBAF-4B36-9A5C-3364A7B421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9423F-444F-446F-A6B1-4589286890DF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937C6-7E65-495F-910A-D8576E5505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F7EDC-CA99-4518-819B-4B42E0DB8A5A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4091B-81E6-4F1E-90E0-424419A76E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6370-172D-400C-818B-95AB37E798F6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4E3BC-1CB6-454E-83B5-C6AE21AA9C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7D237-6A93-4C99-9B02-02ED5FE9027E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9F90B-A842-445A-B108-40BB96571C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B1886F-0862-4A54-877D-DDD8C50339B7}" type="datetimeFigureOut">
              <a:rPr lang="en-US"/>
              <a:pPr>
                <a:defRPr/>
              </a:pPr>
              <a:t>8/29/2024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DCEF40-48C1-4DE9-A923-1437A5BA37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D88486-8E83-4460-A7C3-D7B082D848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" y="0"/>
            <a:ext cx="912886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8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greec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7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1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pic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45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76672"/>
            <a:ext cx="802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47664" y="1340768"/>
            <a:ext cx="63367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Учебник читать и пересказывать содержание прочитанного.</a:t>
            </a:r>
          </a:p>
          <a:p>
            <a:r>
              <a:rPr lang="ru-RU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§ 4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18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Возникновение земледелия</a:t>
            </a:r>
            <a:r>
              <a:rPr lang="ru-RU" sz="18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…  стр.24 -28. Вопросы стр. 28 (устно)</a:t>
            </a:r>
            <a:endParaRPr lang="ru-RU" sz="1000" dirty="0"/>
          </a:p>
        </p:txBody>
      </p:sp>
      <p:pic>
        <p:nvPicPr>
          <p:cNvPr id="6" name="Рисунок 5" descr="teacher_left.gif"/>
          <p:cNvPicPr>
            <a:picLocks noChangeAspect="1"/>
          </p:cNvPicPr>
          <p:nvPr/>
        </p:nvPicPr>
        <p:blipFill rotWithShape="1">
          <a:blip r:embed="rId3" cstate="print"/>
          <a:srcRect b="5334"/>
          <a:stretch/>
        </p:blipFill>
        <p:spPr>
          <a:xfrm>
            <a:off x="214282" y="2708920"/>
            <a:ext cx="2449749" cy="395858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48000"/>
              </a:prstClr>
            </a:outerShdw>
          </a:effectLst>
        </p:spPr>
      </p:pic>
    </p:spTree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836712"/>
            <a:ext cx="8928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5400" b="1" cap="all" dirty="0">
                <a:ln w="1905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ЗАРОЖДЕНИЕ НЕРАВЕНСТВА</a:t>
            </a: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516216" y="1988840"/>
            <a:ext cx="2430016" cy="4392488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9362" y="0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РОДОВАЯ   ОБЩИНА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44" y="980728"/>
            <a:ext cx="6014681" cy="29523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75654" y="3933056"/>
            <a:ext cx="604056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Arial Narrow" panose="020B0606020202030204" pitchFamily="34" charset="0"/>
              </a:rPr>
              <a:t>Родовые общины были едиными и сплоченными. Люди трудились сообща. Имущество тоже было общим. Орудия труда, большая хижина рода, земля, скот - были </a:t>
            </a:r>
            <a:r>
              <a:rPr lang="ru-RU" sz="2400" b="1" dirty="0">
                <a:solidFill>
                  <a:prstClr val="black"/>
                </a:solidFill>
                <a:latin typeface="Arial Narrow" panose="020B0606020202030204" pitchFamily="34" charset="0"/>
              </a:rPr>
              <a:t>общинной собственностью</a:t>
            </a:r>
            <a:r>
              <a:rPr lang="ru-RU" sz="2400" dirty="0">
                <a:solidFill>
                  <a:prstClr val="black"/>
                </a:solidFill>
                <a:latin typeface="Arial Narrow" panose="020B0606020202030204" pitchFamily="34" charset="0"/>
              </a:rPr>
              <a:t>. </a:t>
            </a:r>
            <a:r>
              <a:rPr lang="ru-RU" sz="2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Никто не мог самовольно в одиночку распоряжаться собственностью общины</a:t>
            </a:r>
            <a:r>
              <a:rPr lang="ru-RU" sz="2400" dirty="0">
                <a:solidFill>
                  <a:prstClr val="black"/>
                </a:solidFill>
                <a:latin typeface="Arial Narrow" panose="020B0606020202030204" pitchFamily="34" charset="0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2078910"/>
            <a:ext cx="228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i="1" dirty="0">
                <a:solidFill>
                  <a:prstClr val="black"/>
                </a:solidFill>
              </a:rPr>
              <a:t>Однако вскоре произошло так называемое первое разделение труда (земледелие отделилось от скотоводства). </a:t>
            </a:r>
          </a:p>
          <a:p>
            <a:endParaRPr lang="ru-RU" i="1" dirty="0">
              <a:solidFill>
                <a:prstClr val="black"/>
              </a:solidFill>
            </a:endParaRPr>
          </a:p>
          <a:p>
            <a:r>
              <a:rPr lang="ru-RU" i="1" dirty="0">
                <a:solidFill>
                  <a:prstClr val="black"/>
                </a:solidFill>
              </a:rPr>
              <a:t>Стал появляться ощутимый </a:t>
            </a:r>
            <a:r>
              <a:rPr lang="ru-RU" b="1" i="1" dirty="0">
                <a:solidFill>
                  <a:prstClr val="black"/>
                </a:solidFill>
              </a:rPr>
              <a:t>прибавочный продукт</a:t>
            </a:r>
            <a:r>
              <a:rPr lang="ru-RU" i="1" dirty="0">
                <a:solidFill>
                  <a:prstClr val="black"/>
                </a:solidFill>
              </a:rPr>
              <a:t>, и родовые общины начали делиться на семьи.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76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228184" y="1268760"/>
            <a:ext cx="2718048" cy="5256584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79362" y="0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СОСЕДСКАЯ   ОБЩИНА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914895"/>
            <a:ext cx="59046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>
                <a:latin typeface="Arial Narrow" panose="020B0606020202030204" pitchFamily="34" charset="0"/>
              </a:rPr>
              <a:t>Каждая семья теперь трудилась самостоятельно. Общинная собственность разделена на семейные части (</a:t>
            </a:r>
            <a:r>
              <a:rPr lang="ru-RU" sz="2200" b="1" i="1" dirty="0">
                <a:latin typeface="Arial Narrow" panose="020B0606020202030204" pitchFamily="34" charset="0"/>
              </a:rPr>
              <a:t>частная собственность</a:t>
            </a:r>
            <a:r>
              <a:rPr lang="ru-RU" sz="2200" i="1" dirty="0">
                <a:latin typeface="Arial Narrow" panose="020B0606020202030204" pitchFamily="34" charset="0"/>
              </a:rPr>
              <a:t> - от слова "часть"). Вместо одной большой хижины рода каждая семья строит для себя отдельное жилище. Жилье стало частной собственностью. </a:t>
            </a:r>
            <a:r>
              <a:rPr lang="ru-RU" sz="26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Позднее частной становится и земля</a:t>
            </a:r>
            <a:r>
              <a:rPr lang="ru-RU" sz="24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908720"/>
            <a:ext cx="5904657" cy="298745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228184" y="1406516"/>
            <a:ext cx="26596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/>
              <a:t>Частная собственность принадлежит одному хозяину. Хозяином был глава семьи. После его смерти эта роль переходила к его старшему сыну. </a:t>
            </a:r>
          </a:p>
          <a:p>
            <a:pPr algn="r"/>
            <a:endParaRPr lang="ru-RU" sz="1600" i="1" dirty="0"/>
          </a:p>
          <a:p>
            <a:pPr algn="r"/>
            <a:r>
              <a:rPr lang="ru-RU" sz="1600" i="1" dirty="0"/>
              <a:t>Каждая семья понимала, что хорошая и сытая жизнь зависит только от трудолюбия членов семьи. Если семья упорно трудилась, весь урожай принадлежал ей. Поэтому люди стремились лучше обрабатывать пашню, заботливее ухаживать за скотом. </a:t>
            </a:r>
          </a:p>
        </p:txBody>
      </p:sp>
    </p:spTree>
    <p:extLst>
      <p:ext uri="{BB962C8B-B14F-4D97-AF65-F5344CB8AC3E}">
        <p14:creationId xmlns:p14="http://schemas.microsoft.com/office/powerpoint/2010/main" val="244367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9362" y="0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ЗАРОЖДЕНИЕ   НЕРАВЕНСТВА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908720"/>
            <a:ext cx="84969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Arial Narrow" panose="020B0606020202030204" pitchFamily="34" charset="0"/>
              </a:rPr>
              <a:t>Постепенно из таких отношений по производству и владению прибавочным продуктом возникло </a:t>
            </a:r>
            <a:r>
              <a:rPr lang="ru-RU" sz="2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имущественное неравенство</a:t>
            </a:r>
            <a:r>
              <a:rPr lang="ru-RU" sz="2200" dirty="0">
                <a:latin typeface="Arial Narrow" panose="020B0606020202030204" pitchFamily="34" charset="0"/>
              </a:rPr>
              <a:t>. </a:t>
            </a:r>
          </a:p>
          <a:p>
            <a:r>
              <a:rPr lang="ru-RU" sz="2200" dirty="0">
                <a:latin typeface="Arial Narrow" panose="020B0606020202030204" pitchFamily="34" charset="0"/>
              </a:rPr>
              <a:t>Вожди и другие категории влиятельных общинников начали требовать приношений себе от рядовых членов.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9292" y="2420888"/>
            <a:ext cx="849694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latin typeface="Arial Narrow" panose="020B0606020202030204" pitchFamily="34" charset="0"/>
              </a:rPr>
              <a:t>Для защиты от набегов тех, кто желал завладеть готовым продуктом труда общины - строились укреплённые поселения. Возникли так называемые</a:t>
            </a:r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2200" b="1" dirty="0" err="1">
                <a:solidFill>
                  <a:srgbClr val="C00000"/>
                </a:solidFill>
                <a:latin typeface="Arial Narrow" panose="020B0606020202030204" pitchFamily="34" charset="0"/>
              </a:rPr>
              <a:t>вождества</a:t>
            </a:r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2200" dirty="0">
                <a:latin typeface="Arial Narrow" panose="020B0606020202030204" pitchFamily="34" charset="0"/>
              </a:rPr>
              <a:t>— прототипы государства, включающие в себя несколько общин, объединенных под постоянной властью </a:t>
            </a:r>
            <a:r>
              <a:rPr lang="ru-RU" sz="2200" b="1" dirty="0">
                <a:solidFill>
                  <a:srgbClr val="C00000"/>
                </a:solidFill>
                <a:latin typeface="Arial Narrow" panose="020B0606020202030204" pitchFamily="34" charset="0"/>
              </a:rPr>
              <a:t>племенного вождя</a:t>
            </a:r>
            <a:r>
              <a:rPr lang="ru-RU" sz="2200" dirty="0">
                <a:latin typeface="Arial Narrow" panose="020B0606020202030204" pitchFamily="34" charset="0"/>
              </a:rPr>
              <a:t>. </a:t>
            </a:r>
          </a:p>
          <a:p>
            <a:endParaRPr lang="ru-RU" sz="2200" dirty="0">
              <a:latin typeface="Arial Narrow" panose="020B0606020202030204" pitchFamily="34" charset="0"/>
            </a:endParaRPr>
          </a:p>
          <a:p>
            <a:r>
              <a:rPr lang="ru-RU" sz="2200" dirty="0">
                <a:latin typeface="Arial Narrow" panose="020B0606020202030204" pitchFamily="34" charset="0"/>
              </a:rPr>
              <a:t>Племена стали объединяться в</a:t>
            </a:r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</a:rPr>
              <a:t> </a:t>
            </a:r>
            <a:r>
              <a:rPr lang="ru-RU" sz="2200" b="1" dirty="0">
                <a:solidFill>
                  <a:srgbClr val="C00000"/>
                </a:solidFill>
                <a:latin typeface="Arial Narrow" panose="020B0606020202030204" pitchFamily="34" charset="0"/>
              </a:rPr>
              <a:t>союзы племен</a:t>
            </a:r>
            <a:r>
              <a:rPr lang="ru-RU" sz="2200" dirty="0">
                <a:latin typeface="Arial Narrow" panose="020B0606020202030204" pitchFamily="34" charset="0"/>
              </a:rPr>
              <a:t>, которые постепенно стали преобразовываться в народности …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5661248"/>
            <a:ext cx="84086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i="1" dirty="0">
                <a:solidFill>
                  <a:prstClr val="black"/>
                </a:solidFill>
              </a:rPr>
              <a:t>Скорее всего, именно так возникли первые государства в </a:t>
            </a:r>
            <a:r>
              <a:rPr lang="ru-RU" b="1" i="1" dirty="0">
                <a:solidFill>
                  <a:prstClr val="black"/>
                </a:solidFill>
              </a:rPr>
              <a:t>Месопотамии, Древнем Египте и Древней Индии</a:t>
            </a:r>
            <a:r>
              <a:rPr lang="ru-RU" i="1" dirty="0">
                <a:solidFill>
                  <a:prstClr val="black"/>
                </a:solidFill>
              </a:rPr>
              <a:t> в начале </a:t>
            </a:r>
            <a:r>
              <a:rPr lang="en-US" i="1" dirty="0">
                <a:solidFill>
                  <a:prstClr val="black"/>
                </a:solidFill>
              </a:rPr>
              <a:t>III</a:t>
            </a:r>
            <a:r>
              <a:rPr lang="ru-RU" i="1" dirty="0">
                <a:solidFill>
                  <a:prstClr val="black"/>
                </a:solidFill>
              </a:rPr>
              <a:t> тыс. до н.э.</a:t>
            </a:r>
          </a:p>
        </p:txBody>
      </p:sp>
    </p:spTree>
    <p:extLst>
      <p:ext uri="{BB962C8B-B14F-4D97-AF65-F5344CB8AC3E}">
        <p14:creationId xmlns:p14="http://schemas.microsoft.com/office/powerpoint/2010/main" val="221506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0" r="2323"/>
          <a:stretch/>
        </p:blipFill>
        <p:spPr>
          <a:xfrm>
            <a:off x="179512" y="188640"/>
            <a:ext cx="8782332" cy="6480720"/>
          </a:xfrm>
          <a:prstGeom prst="rect">
            <a:avLst/>
          </a:prstGeom>
          <a:ln>
            <a:solidFill>
              <a:srgbClr val="0070C0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158014" y="188640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ПЕРВЫЕ  ЦИВИЛИЗАЦИИ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461" y="1844824"/>
            <a:ext cx="1137165" cy="128702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275" y="937956"/>
            <a:ext cx="5613163" cy="5738115"/>
          </a:xfrm>
          <a:prstGeom prst="rect">
            <a:avLst/>
          </a:prstGeom>
        </p:spPr>
      </p:pic>
      <p:sp>
        <p:nvSpPr>
          <p:cNvPr id="14" name="Овал 13"/>
          <p:cNvSpPr/>
          <p:nvPr/>
        </p:nvSpPr>
        <p:spPr>
          <a:xfrm>
            <a:off x="5940152" y="3933055"/>
            <a:ext cx="1495823" cy="1512169"/>
          </a:xfrm>
          <a:prstGeom prst="ellipse">
            <a:avLst/>
          </a:prstGeom>
          <a:solidFill>
            <a:srgbClr val="FF0000">
              <a:alpha val="18000"/>
            </a:srgbClr>
          </a:solidFill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355976" y="2999801"/>
            <a:ext cx="2016224" cy="1555951"/>
          </a:xfrm>
          <a:prstGeom prst="ellipse">
            <a:avLst/>
          </a:prstGeom>
          <a:solidFill>
            <a:schemeClr val="accent2">
              <a:alpha val="18000"/>
            </a:schemeClr>
          </a:solidFill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788024" y="313184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АККАД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92552" y="479715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</a:rPr>
              <a:t>ШУМЕР</a:t>
            </a:r>
          </a:p>
        </p:txBody>
      </p:sp>
    </p:spTree>
    <p:extLst>
      <p:ext uri="{BB962C8B-B14F-4D97-AF65-F5344CB8AC3E}">
        <p14:creationId xmlns:p14="http://schemas.microsoft.com/office/powerpoint/2010/main" val="97900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1203497485_giz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138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mx_index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1293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10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/>
          </a:p>
        </p:txBody>
      </p:sp>
      <p:pic>
        <p:nvPicPr>
          <p:cNvPr id="3" name="Рисунок 2" descr="Stonehen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89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43478492-2590-442E-9197-A18F81332330"/>
  <p:tag name="ISPRING_SCORM_RATE_SLIDES" val="1"/>
  <p:tag name="ISPRING_SCORM_PASSING_SCORE" val="100.0000000000"/>
  <p:tag name="ISPRINGCLOUDFOLDERID" val="0"/>
  <p:tag name="ISPRINGCLOUDFOLDERPATH" val="Каталог"/>
  <p:tag name="ISPRING_UUID" val="{01D05CFE-6DD5-43F7-AE1C-376DD383A94F}"/>
  <p:tag name="ISPRING_RESOURCE_FOLDER" val="J:\Мультимедиа_история\1 курс\02(doistoriya)\"/>
  <p:tag name="ISPRING_PRESENTATION_PATH" val="J:\Мультимедиа_история\1 курс\02(doistoriya).pptx"/>
  <p:tag name="ISPRING_PROJECT_FOLDER_UPDATED" val="1"/>
  <p:tag name="ISPRING_OUTPUT_FOLDER" val="J:\Мультимедиа_история\1 курс\prehistory (Web)"/>
  <p:tag name="ISPRING_RESOURCE_PATHS_HASH_2" val="abcb55a129ed1f402599761ca11fdd4ef689e8c"/>
  <p:tag name="ISPRING_PLAYERS_CUSTOMIZATION" val="UEsDBBQAAgAIAORWd0OWD42q0QQAAOcTAAAeAAAAc3RyZWFtbGluZS9jb21tb25fbWVzc2FnZXMubG5ntVjfT9tWFH6v1P/hyhJvK93epikEOcmFWDh2at8U2hcrKhFCgiAt27RHfrS0E2hoVaVNWhHq1tdJLpAlJJD+C/f+RzvnXjuxQzrbJDwANvb5zjnf+c659zq3+PP2Fvmp8X1rc6e5oH0z/7VGGs0XO+ubzY0FrcaWHn2rkdYP9eZ6fWun2VjQmjsaWcw/fJDbqjc3fqxvNOD64QNCctuNVgtuW3m8G92TzfUFrVrwdMb0YrlCLeZ6TC9oef6W9/mA/8vb/IZ3xUnucWCRAmDVsEr2qscMZtLsSEXbYo5telXdomYUd1ooy2YUQX7nPr/mbbHPe7ybDaLqUBdCoQ7A/MFvxEs+ELsA5otDjIfwAeGXEGEP4vT5pXjNu3DdzubEpbpTLIOHM0Dqij3ey2b/1ChRW5LVhWDafJBoXnMcyMpzTbD0DBeZAsxK1aSMlgDpHe9jcp8h14HMrz+qAYE/4IN/Eq/kwy7QMQjehdjhRuzDNdAtjgn8A4m54peSJwLkDIDGQ+4nxVjG0OwqM2zL9Qo1xmwLAvvAe2JXHElsiMMXe9LZADykqG1Fd1aoEwrNcexVgPwbLH3eAax9yKsvjjOhUEd3pTr+VMFg/TMBlI3lsgk/SmPvAWUXFSR2M6FUKbLzUXbLdRBJGgzquvoy9Qr2GmgAEE6xblms7BUtb69ksXgme/JdsgIs/amxrKMAUKLQiMwxikqfb8URQaWhKjFTkB+mC/W7whIQ+DXAUqLcpE6IOMB3J8gUnt6II3g0kqo4yhaaS5/UoJ0M3ZwU2v/0BLwaj/Rz8As0fgL90hMHiZHgjAsmeKY5pwzHJncmBLvGTMOigfMPmCGw3IO/B5BrYnlhtBZpybCWvSc147m3pBsmLQ0DomssJPNmVLc3wJysbhsVHlR2SCe8NxeMNKtE1+YIvKus41L58qRqQ00OxK/iF2jjuCLmp0sn4PdMKg58yCDaENOlGqvJS8YYfmxij7EWTm/VEsGY9hVbeBVI/io2nScOdZiK/BxhgPmuoikl9/MzyedeaKvqrnt/nIF+9iTMG3gcroujsXRv5I1lNRPm1NbHoxUQs5anj7brm1vpzUwY+pDQki3XNfAqjoGUdoRO8So9WsV2aIj2m5qZU6BVy7aF/PyFSz4U5SVuS75Lb79KC67BqBSOWnGh3OIEJBTsSHy5WTpMNQZDzHjpZrjdlCJRAour/jRb039FojIi4L7Nr8fX3qBl5GJwgdKPCH3+DpFOr+Rw64DLdXQnEkKfyoS7EO2IZ34xLOJr6cdP4aVWoWE91ebg9mqGVCNNaik6B0cdrADOCoxBbWzHVqiQ9Y5son0VJY6TvVE9cBRdYPWuVam4vzhNwMOTXDy+fkj5F0JKcqlOOtDGqG886OCuGzM+T2058VTnJ/f+CCCoBrZ+T22Uo6PYzwAU2TVdyEMSctS7G57aRaU+AQZW402S2rwMVrdOV2dytASHoTudsFzs3LGjczi1ZzjQJrq5dQyeBJ1YDlauVQoWLHjhrvofqdMu7yQfC2QZZvEdIwp0p68YUYB7+oYRdZH9C0bUmhkwhpZsp6JDX87F5hE+wn0875D4g1LNkRdzWRxl/lAiDcIms+zg3tQL1AwPy0QuHRPQhnct+Uku9zjyhe4/UEsDBBQAAgAIAORWd0OKVV/cvQMAACMNAAAoAAAAc3RyZWFtbGluZS9mbGFzaF9wdWJsaXNoaW5nX3NldHRpbmdzLnhtbNVXy27bRhTd6ysGXDdinKZNYlAygsRGjbi2EbOLrIwxOY6IUqRAjuK4K7tGGwcOGqDILg26aJE1k0iNn8ovzPxCv6Tn8iGJji0TRtGkC1Hi5T3nnvsYzsiaedz22SMRxV4YNIyp+lWDicAJXS942DC+s+eu3DRYLHngcj8MRMMIQoPNNGtWp7vme3FrRUgJ15iBJoinO7JhtKTsTJvmxsZG3Ys7ET0N/a4Ef1x3wrbZiUQsAikis+PzTXzJzY6IjWatxpiVmb4N3a4vmOc2jLmu788JLruRcA1z3Omu1xYByY6bMJJZTnPX9SgS91e8HwRrCe9hC5JuXDfYhufKVsO4RiRwNj8mSakzcZxI7oRQGcicvS0kd7nk2W0WTorHMi4MmcndDHjbc2w8YZRYw7hrry7fn12ZXbRv2/NLi6v2vL0wm6m4APbNg+XZ+wvzi/dW7aWlBXt+eYSC/lJ4yyzrs5BH2I0cMZRncSm500K6wKxzPxaWOW4q3NbDoJQT3bO10EcvUhTmo70m3EXehsi8wfVhT+vcfcQDR7gr33tBfQ7YKYOtIzV/s2HcjjzuG8yT3Pecgm4UKquE0+JRLMYlFE9iaovTVH+oQ5Wo9yrRP6q+OtLP0mLkT89F/amO1EAdA7VNOL1VCfUb/LcQr6r/y5x/Xx1W8v9V7zH9kxoQhGQx9RYq3+PzRp3g+pbM+hlTHyBjoLeRAHz1Vmbow7OvTgBM9M+Iuc/0dvHkL+D76p0aMGD6qahkppKmV8AhPslSPbAeEwfKDTEog97NJaVVBO0Xo4g9JKCf4OcxbOSMnweUGoOYhKke4DukSR1AKRqSqAPVq1dS9XvK1gN+LBpo91W/Ev4FJuX5UFaeXFIIg5ITFHKvJIylJTxdCr0DD6LZpQ7lncnTLGqS0Y6YUJerU9e+vP7V1zdu3vqf5Tuh9Z9BmrSASHaxQnahpWIfWDaXfVogAwTuZwvw1EojM6VMHKlQ/Yt+SvLGaPXef9vTdOJ6+ByRbCIg85nNm5BN3vMeuR0Cc4J3SFK96OWilVY7LgN6MRNt3oId8j1DTj6G5WpeTsSELOktW9L0Ib9gqJ+jAod6p0rM0exM182/t15fmQjK9/Rln3tBsanfuegwcAF4wpFgeCz4eAe1TNrFz97UZdT9DPb0FxUn7xW1torn0r1qQ3Rqtz0q1uM5G2xFkfTC3MdGl6JobQ7UO9Al6VJ9ksY4L99LtPBfPpelE3FeC81PMVWXU5TdDQ/IpROxZZ550q/BXv5j06z9A1BLAwQUAAIACADkVndDnlovdd0EAADJHAAAIgAAAHN0cmVhbWxpbmUvZmxhc2hfc2tpbl9zZXR0aW5ncy54bWztWVlv4zYQfu+vMNz3OM3mWsAbIHbtIkA2DeDUrwUtMTYRijREyon76zs8JJG6TMmvGyGHh/N9HA7noJip+CDs4bfRaBpxytMVlpKwrVCSXDYi8Y/xJpOSs79SFBPM5AxvCRs//L5cLu6/z6cTrXcCs2CxRszuLi+7EU8RV+SX+qtNFXRkyukrYphebLb/bnKTbtQTisLGqB4YbaG4YDxNkD+x/hpIYuxY3KhnCIUaAx8Dx7e5enpxCExxJHHsruZMGrOem0f1DCMpV9TDsQQ+zTRT7hhiYqnHciRJMCUMwzL6LaEARlmagukrSmLcL46rFG/weSAD5ZB2bPua8m2Khejnx4JlT9Fxg6IPgM/ni/u+cMklotoPYqAvNYN1Qw/8gdMswXMjmqEU0PdXs5t2+/O4mzXWuauFevphTb27vlJPGNLWve59EuDMvHydLF2O8rB6USfoXyy6OUIqRQdDaJkoKSKe7BE7PvMtn/Xx4O64xynE5EfuRJ2Yt/chczrYAxEEDAfw4+31chaw5n1KEpQe52roZDEoYQKDb2IHGOpjiTbCBlegSzXC7kSxRcGt8TRPSHc8wdI/4D0aSoQUF7BxycWObHcUvs0mdlfF02x5IA81zA2OMi7Pp3LsGrR7fvSVlvUKwhays21TDemNSIrXJhlL87R1oTFWZLXy+N3t4s9Qj8OPCxRJcsBOXIbmdcFAmOUYmmlVkgFp5lEE55jy/5rgT1NlZkv1tClLtU89T/k+JuSM7yKGdcoGhv6t8gRJSK/soghtlg7HHg6PAEGScKZT5mSkOmB1intiMYmQDOhAn4TF/LN//6jjQgK5ggrdZgtrOQzcnbRywEnAIvehh75c3z82BC3r9JnB/uneE0zhHYFnsnJ1UIbBgqENxfGDTDM8ndTlNf0vWGrcBMgHDKIoRTnRO6ICADV5Rf1JPON3WdO24iq3nfONzzhESlKfpKpgCBg6kK3OGt90C28btrPv+OerSTycrmEm/ihXEqUy2xfzd6gYkhi/o4xKX2lF/sMPAuKVTiftCnqf67taeqW619AKPPnIcr+hDeQ//voxvhwbXaNd6KnYg1nUq954pBICNqxATFohcpclG4YIFVXUHx0ogVEa7aqIqw4E4xLXpvjWAUBSomiXgD9rsOscBiFd9Zcd2Odb8cTeuZ82jUN5FhcvND6mYcAgEtgaQvEB07+N7y2gLq/YpUOkxTBvTEdQY7g4iV5ZvRPSZbuxszSPlbifKP3AqXmNdlPEk5fqy4xSEaUY29siZ5baUImaUy5wDeBKS111ZeEaoj+bYdtyihjCxmeGQpSxFRPhDuTygkEH3EF5fTxS11xP8FH9Xpciux2QMGDueBShvXKeL500E9vQd4lfStEZxF4k+xMUpejsSfJUd9lXjuwMai/FXf7HYmDAHFCOm7Z7OnGixe2FXkq5V1+1Nmwu0n7yGAq/efExEsXmjFXblhZujiuJ98LtV46yCdyc76VQscnROlxmydq9pnNyype3pHmpHprlTj52pPmzbny1STyxU7GgT76irKEwVEdKzAv+MrfDNUx1xKuMB8Iz0YxrGv1VbX5Vm7OqTVtZmSZERJU6A2H+DwM7YrwEVJ5pFak9r6iGGc+NgUCxkkeK9W7n55Z2BW2XPz0kgPoX5v9QSwMEFAACAAgA5FZ3Q9KErmavAAAAQAEAABsAAABzdHJlYW1saW5lL2kxOG5fcHJlc2V0cy54bWydj7EOwiAQhneegtwu2K1pADcTNwedTaWoJO3RcGB9fGlqTBcXh0v4yf99uVO719Dzp4vkA2qoxBa4Qxs6j3cN59N+UwOn1GLX9gGdBgzAd4YpX9V4jI5cIl4USBoeKY2NlNM0CU9jLAYKfU5FTMKGQZYZAsqZlOOCwsI2/i/68weGMc7VNfs+HdCUd0lLhVO0Gmbm4lB4vAWQvwoxrwpKfnVzsplS2aEEJVeXG/YGUEsDBBQAAgAIAEN7bkPfx/bqagIAAOkFAAAVAAAAc3RyZWFtbGluZS9wbGF5ZXIueG1slVTLbuMgFF2nUv/BYl/jpNOHItyqUymr6ShSOo9dRO0bGxUDAzhu+vWDwY7tKqNRF5bgmnPu4xwg928Vj/agDZMiRfM4QRGITOZMFCn68by6uEX3d+dnRHF6AB2xPEXGaqAVZwJQlIPJNFPWodfUlikaBWJHjaJMVopa9sLhZ5/lJnFZ9pOd0kxqZg+uhIXbnp/NHFiYFJXWqiXGTdPEzLhTojCS1y29iR01VhoMCAsahwpRD13a/4PdV0mB7UGBGYBvhk2gzWUsdYEXSTLHv5++bbISKnrBhLFUZNAW6wY08xN6odnrk8xrDqaNzUjIsAFr2+Q+NiN2yea3IjI6S1E4sK3AGFqAibkoEA5YfAJMdpyasuMxE9qWV9UvnJnSBQO7P70dotse4rXBA9C8MjGGtPuThwmeZiWVb9cbY1VzvgJqaw05ijT8qZlbrVrCo/bzZI5CosFGPltsmsz9casVzazUh0eHcwbohIuPQsdB6NiDaL5vRcjjh26x7lTYDESob3MXauvnNSN7loP8TrWmrSfurK6B4A/BDounYIJD351SR1UIPmEDktXGyoq9e8aJP+zSQz8zrAlZP7rdMO8HxUY3DZ3wXLsaGc3rD7ZWXapO+lpNdLfLHHa05vZxnL835wj6ob5THjrN9YuJXDYb9g5RCawo3QW+ul6gqGF5+7LMk+R2xNA2sW49Yc3Q1VaFyCgbwd2Mgzz/koI45J5BEzDBYl+djIWWtcg/ihCr4Zoa7gzz4P5EHHauZieZlSpFl0PpV5c36NjTl8V1D/V1rUPiUMtnb822K9tbAHcOPHZCukfRLf8CUEsDBBQAAgAIAORWd0MPaxD4QAEAALsCAAAqAAAAc3RyZWFtbGluZS9za2luX2N1c3RvbWl6YXRpb25fc2V0dGluZ3MueG1sjVLbSsQwEH33K/IHTTK5QlnIrbJvgg8+l22VoqbQRBTJx5sqS3d1RTNPc87kTOZk2vQ4RfeS8vw8vfd5muPtmPMUH9LuCqH2MD/Ny80ypjGnZkPupjjMr/t4P69YRVPu49Avg1vZtMOo+zxISaO8qhmzjCLJAg0K+cBd5TR4Da5ynhLXNt8kvnSX8TDGfFm1bc7Ynxf2MY1L3sdhfNvBefUpdT7B9dIPU61LO8HWKMeuxbM1ECNc8lCoAQCBHPfE4yKlloaggBnHUKyiQAERzokWhUjKoWadFlWFBS0Qk4xRX2ig9TYyxnrqigRNiKndgtKudJ2VGCNCCDBfuIDOYlSroWoYUKuB4MGCKMYaogB1rrMdK8EH4ThSNAiMC7MWMN7M3aY7tWtD/z3O0c4/BC9+wUV23a3mx3LVl/+6nx9QSwMEFAACAAgA5VZ3Q0OCS6e5EAAA3ScAABkAAABzdHJlYW1saW5lL3N0cmVhbWxpbmUucG5n7VprXJL322fNVdayci1LTVdWrk1xpolHWMtDjtTWDi4TScm0Mg1REOXQOpmlUrNJhsqyqTVTUklFVFYuqPAwNUU5aIlAysEUkfCAD7ft/3/2fJ5Xz//N88YXfm5/h+91f3/X7zp9uK+sg6FBa1ZZrwKBQGuC9/sfAoHM1CDQ+1+vXG6a6Ytt5Joe72EOBX0FquqwHTUNzOL2huwFgaopq+eiPzCNzc/sP4wBgSxagb/3eEl3j4FAjsnB/nu/S4tSS0L4kXGveBNN51veJ34wbHO3QRX4usTnYgP69vqU79ch4lO/rzQLjzh47ueA2xf9151vvNzb/clnvWcrbbouhuSE6e7pCgwL5H1VacnpxzUFYtxOznb6amhbG6ujpzB4tSF5J+bkns2M5mnh2OOLqyswio5K4ti39GUmWiDN2a6X3dJuWZn0OJOdMtqdLmMQZJ9X0OdGHCvCo/CxqWrhw16bpKb3gM2Fv6bUT9WnNEw1pLCmWK59XZpSalREmO/CnPaqz+IOTSGwktKYysyY1wkEq4uJ0wNP1gArZ31ciOAicLPmuxY32pE3+T+YAbMWjsDUi4HaOMFQESLCHJjzLExpnGr8liVLPAFoDvTyTbfS3wf479NtQuAtXxagAthUJAmfOtpdSsvvW3zzNEbUpRktp0cVeaeObRzPGJrdKADgZ/PevGldO7SNU+MtnyRAYZLpqOQjXZrecCTCb+qvfRX6JoUfhOpnGMlTntG3uXWKa8CLR71x4hptOTvaTiPX8n6Zd9mC8zxJCq//WD35fb9ZI8EP2+jLhxonKEMEouz5LzpldCNJ8+LILRo4bOWBT2xFIw09py+FzBYlwRDFxBAFdgBrG9fEcIXsqaM/J7lBWgILH3jlj2MsUOxRaKbhYQEyr40iKOB7oxIbJV/U0e3cFG7T63t023g3iwUEkuqUAA8chXXiWsZwluPgbnpsT6qJ155pzgZ5TUIPXq2sK5H8bFbkz16fOenZspu2TvtqLTmNiBv8cQExni6IkAc2bZ7dJDpGSocg85vVp5PYrJADFPyLaRR4N1UbfFaUKkIXJlB1XPGLFHsU7DqricTzGawehHZqo2ISaJhNGGl6Dmb/X89ban21eOiyw4OtKYkqnBnHFsbnoblxeQoHYWzR6MN2xXXeRBTPm1YVnJ2aL8eABwSeGrAW0CgmK0bRSUcWQYkzzj8lmD1siy3ypSdmHMp/LAlezvbEMuF3g+Oz/MtHJ0cR4a457tprN+Ldiuz5lsncGvyGK9XtYFGn4qO/ajqJde0Z4g2qmBb6qJfC4F4WILcc4U5YDnIjHw/0Iw8w4jqiVRAK3gUFDjxro5XijyEHxtO29GhtLV8Hvsg2YEWDSgJUQcMImfPdviZif4hXxgoYSCSPhffk17SFCJo/KnsFDt3d/6T6jqTB4fPqXY9irTWWJWVIRmHgLcRXhw4I+FJfpxyipoYo5yFQriXiKpG8OXbAvbE9R7uZUa7wzfWRc2si2WgLaSJrq8JTslOZI3MYjmWjq/ZtG/RMtCvXspZr9TQZav4eoUWa2LRIKgX6ykXho9koTrUzsfp1YCXOcYtquO6OxL3vQ/NQaS7D7KbYa0/MN+cE7pPZMpTICbnKo0cn/+ZTLhQ3ANWah0l99TlYljaBpB8Qe9In0tM78NBpCN1e8UVfwS2NS2etk8BD4Mnnzt5KgpRETcMG4Spr9WSBzFrmF0e6MODKUTeHKmqdZq3H0e/s7bjUgo3mSbq96032hYg5OPzcNyrkTmhM2LaOmzRSrxsjyN9ay8pw1h5Ocrr657319PzH3f0KsCiMYn+42ECs27L1VI8Eq0Ud6PTq/KiNG5l92bOqc842uSlSEe1kT99bHNZpsimbb5JIlRgSShRNOs0zJHgfHzGU6b3lWiO3xoCm3FphYnKTna4ba1eE+eleODO0vvwyBk+b5zH/tWqqogauHMwVtfSAcb8HPD4YAz8XGvPDsu/kWoL13eT6H861lV1zz4+lrf+z7CeniXjrtEsqzIU7p0WUVN4WxHWMNW65puZ03TOlf42BtbZHm3Xi6XOtCtOmcGUE3eWne9HRbegQrbfo+BDLAl+EaRencBweyNAkRJmCJiuwZ6DSi12nXaEMWzfe0xo0CQ9tLvYqL1xIgxVQJtJJ4jtyIDTJ7fAj11OzbW6r2grcIIpJwgXm/bzUclHxjVJyq+a3VsnpIPaFfLNb66MsU8qiP+1yRJ9q2/Hljjf+8o/0clzmjuU5DVZZ+x38Y+eb7NafuFlVe3q2WiOGinIFWfDDuLaQ9np+hu1WN4GjICFdUiY4SrJgkXq0/BaqnNvCEzcMohJJlbWI6T1RvCnfTMIPWqlsbtLoRie2hZw/HkXp9JHz/E4CFncUHJ1w0/jaP9u+/GaVm2R6u9MH7FfbAXo+0xAOTU26ofcs2QI4TDBtOcsKSZgwXbwHIg5KjjTHwB8lAgGyRPKe38ouME4VMj72PhDLg3s+gbR8ZnKH8Jhy5YH6Zupl7IobjF9WRQAhwTaACWw6u3tRLOjGejXw+DU7HrhzUOzfQd/hXdDf3GUBDJ9fxgKPg/Lji1hQ+v07EhmfCmw5u+w/kBP4n1NYgi5Bl6BL0CXoEnQJugRdgi5Bl6BL0CXoEnQJugRdgi5Bl6BL0CXo/zf0nz8W/+tj5oZ1/wcBx8vjcRPDT3p7wmDNM386QtHhI/1emaWYRUaz7de7NM9/+bzChWzgV9DnVXEV7D3JqsJ9HbGjtoC0l6TkY0x+USLHqGOEL8yPk8d/f7eIJBlkveGcmd4jmo6MdSN+imYXRJ5VVFq0rs2t88uHc16IGe1qk4C1jUUlErJRS1/lRS3FzD22ankwM0EhE6QtTa2UcCRRx61tzW1SNOlLT/38ScwmtQM5lGqcWwYC/XE+sTxeP05eYD8ui6fK4DjFlq8CSyTd4q0JjTtLitAuHy6eM1+9QW3iRv6+f6M6X9PmcyHbn13K2rdOnZ2BX9TAgwSTmE6ysfZxXXz9BoPFVoeuxBOadf4+0ii7xfvQV6y2At93blfHmDZSyHMol7WwuTfO00VDx44wj1whZF67Hl/vjlvp+LE6ijyv6wVUZcOoo8zdGk8iz4psGNllaAiMZqsHRjnh7Jy8K1jkTDd1OgLghzsUI/kozLc6fW6Cl+QjBtga9ZzxWDvZ/37BerWlatDQgauCGp6FDf5YQyTI3eisCRXZ4dFOfuZawsv3M1YUZqBHbjXPSsZbdgmSs4PsiVPyST1nYR6SP+jNfdjpjffFacQ5Bb1jwPft5nl1EseLKgjKKe3cSW/lQaerdZF2dLLRYONW0csg6Sp6g6CT12kYfLN7boQLQ1vgaK1xy7VRVyE5Ld4YedvMggNcS8s32cofRbvPIYoVrmRIc7pu7Eifz/NQkx4NHg7cNbMdSTXOwmaDnJYRfKwxbWJ4zGRRSsyPEXFWm7OwcAzGKzSXKpW/hStVyoYuMPma5SW79Ne3i+5IFLAFg02nEdLy9olLVYuhPWkwTdcn0EufFmWxsA4vdjTkeFKVt/o9AvPDzos32c+/DkpiaQaGGqSutzWTMr5SIf0ROJr8FHJWOMZSFLMnTj7MTZImNpk1rBfWOGHgKFG6oXBodlBv5ytsfjt8tSLIDn9sYsFBasEmGheANgLeww2qbWSyBAJcTXJ5B5Rr/veBnJ2HtuMUhVBiOjEz1DhMNx0o6X8eyItSqptGi+Op8TdgB82D2P5se+ObzKuu4Oqd9K5Na79i8lNpg3upabixF/d02kj+id9ogU2+uaeKvoDMR0y6D7c7SNyHnXNC6CHnRJdTNvdchlBSejyp6yDFSUdc6KkaJh+RhvMWhixwXCHIpJmVgDkJy45Ctovb6wdMfq0XcIypLto8IY6Ud7or0e6th2E0jNyYrqrm9fGKAtmlqbjrgGlBqNLseKrCi1LY2d3I9k5k2qAE8dSXtaOf30BlM76Wz2kU1SntgUz4TdryOl/7LjASs+V24n0Yt1+RMu8qny2kmCgOi1K29wcsE80pmT1v8nmES0GVkMB9TNpQNMTOFClehnp/1h/QV5BU3x7apQF8JEru+HB8bqfI5LMzmKGZvvpEg7ckEzp1u3e1S9MDgVdb7Hahc3u7zNMrKtenY6siTxsRQbbKzMVq09zsszxYnyvvPsDBsktP1cGZtNy8bCwNShPlYFGqxsHumjvc4CB2CMWkkTPl4qyjVj4BbJMtdWYU0PtbtLSEq1i4spOowdDZsoasuKEFo17vnclaDA0sW0ceLZD9FO9cybm6L5BNeLIbeVHsPvn+irVfP+DfRNaOClCKn5wX0BpLNVeAopZI6hi8xNkEeVciwQ+7ixvCmfbmVimzgNjiG9+iLRq/v6Ap4OV9iK3+ljnbQzcyqYZnah/Os7p46tGaq3F04rQcDXv7aG1Vi755vJLuUsm++m8ifDTPa4SQ3yfp3XoHYWxmjrpQQoOMfg8JO6b3mmM3m8ebn0AdaI2sil0m3qS1L9zkoIxju5ZFg/e60NGBdoqfkrzriB5ZJwwE7s0Fdqr0VBu+cEWLK/YwY6vQkO5kYpg59VZKScpORbMfgbFXsD37mVcN5ppFdnoezIiOg810UfqQ8BBf+OunXk6V9f/khpkr5HWnz3qaMoBLXu4ZN3tWK9gy8VLI+lGSdVYCBTrzekYos0oLOsvnHKYKslKvv/QwbmFfaERX1hrfygZVcdbv1SKi4sCUHvvmm5TT9PaVv7PYYOUOYc51tmbSG4MvHKykfgHZJq7TceMvY3t0ZYsX2k2auIq830GHcUjFaZB5n5O2jv1PTNFm18bTbrBnRAVkYKPa5Gcw1Y6t0meO9Eiinj2EoLd2e7Of7mceuUXjo5ObbCE8ZEQc0hSzLW+UcWIa3T0CGv4s+fMWa9Qlf5Dh4Or1jXMZri12ZIUjN7KY4jq/9Up2AqSPbyyTqgZqlTK82CN31W8Gbf7LjdoGKnuqhmDk1xo+LFcmRiRli2NZu2wTrWcD2ffE30PmF54SwBStDGB+yFJlqZmcm9EpK3rKw4bmfMbQ5xGqDWrSwuzQeGzhywfv/GGcpGezt73LQ6GfCTdzJZt4WdjrSJQdDFzrzjnhBXxgFqAofnUWqeZYPFE31qsb+iZs27+1sCa5elESQjPWaLPbUp0vt9jLdNPITLHIykCXFrjFbVRwt+AASj9z1x70H0YYEWwxnnqmnmlU9+8SOj8pYUcfYfKR4vFL/8iXhf5ArXF2X8bYvfI+yLXCF4hUuMlo4NWvE03ZNSpD/fBfrP87ezqJdgnn5RDOvQfOQgQbq65avAMfs66OBmrmYn3CB0Tg0iRraMt642CzAzoGHxovbYcMRXJMSX+bcLP+8WI9c3TAFDiAjDCMiMq8genfoAYjW5pmpsphzcXka39XGAzyvFL5ybL24gwN6wmMY4K9+dVntxDRlIbW5SQRUMRwgcTaC2sKJzUpuUD9cwbmtVsYoLl8uLFHeS3ZAq4A2t5AelrRu1rsjOffNdnhIHZtXGdVFF72y5OPF7u+WoPL4Qyf1FePL/YatAqr8GX/6Po6xWiua5FpVpj8evgKMP9HERVKDaVG4U7qFqTdpXDlB0PG6XorCOifrWXZqUx+A8Ewmb6t/qVJV6fRqMUmsZHfWkt5pfzSzhy0mzB2xL7Rx5TC03csrnXAKXDq7NCPlca1o87+fzxy9wRa9EDBAaH+VV8dPfdfUEsDBBQAAgAIAOVWd0PPSPThSwAAAGoAAAAdAAAAc3RyZWFtbGluZS9zdHJlYW1saW5lLnBuZy54bWyzsa/IzVEoSy0qzszPs1Uy1DNQsrfj5bIpKEoty0wtV6gAi0GAkkKlrZKxEYJbnplSkgFUYGRqiRDMSM1MzyixVTI3s4AL6gONBABQSwMEFAACAAgA6wNLSd/BtBnYBQAAVRYAAB0AAAB1bml2ZXJzYWwvY29tbW9uX21lc3NhZ2VzLmxuZ81YXU8bRxR9j5T/sLIUqZUaklRKFFV8aG0PZpX1LtldA+mHVqgghARGitsqjzakDRVtoCgISgNpadWX9GELdjD4g78w8xf6S3rvnV17bYh2F4TaByPv4jlz75lzz9yZwZFniwvKN7NPS/NLxaHUvYG7KWW2+OXSzHxxbihVcEZvP0wppa+mizPTC0vF2aFUcSmljAzfvDG4MF2c+3p6bha+37yhKIOLs6USPJaG8an7rMzPDKXG027GzI+rxhNXN3Omm9ZyqWH+C2/zI94Wy7zOzxR+Co9NfsY93oIX9c+ffvDxg4fP7t1/8OHgHR8sDradV3U9El0h8Pt3Y2AbjmXqLkzAdNdgUw5gv+IbgL/Ft5KNNguOrhkMAH6D4Rv8ZwB6mwxi3GITMH4PRm/D51Xk6IJlMcNxbV3LMlezXcN0iC+dOSxLqTTEusLPRBkIqsKnwd/xGpKEr1vwtc3/Ft/SP+vAYNv/rajgg1iG7zX4+4MCLxrA7gmvKogjGW+J77gXFWPWzKua4VrMdiwt42imAXFt8ENYurYoK/wYYM/kPBBC41wA8kUNfgdxw288mBSXGKL3FPEjwvAmBQUjMLXaQGRIljqpGTnXMU3ddpmRDd5AZNsQziEEUxarQBKlXoYvFYA/9OVVS4hvqTazSLOeqFCWp5dAcKXw98ULDAdhKDogspI0ojEtN6bDx6GwXkNYZVhPyDkZzDjDpfwDhIHUy9xigIBgmQWCt+1J00KRbiLhKEAcr2AVk1wbmF01JOCQKL33qCJqbs3ImFAyGSc8/x5g0JID0ho/6YkgCjDPbFvNMTdtTkHxEdgWP0gyynyEq8p3k4x5wmzpU1GDDHVCy6lYdOgOQQ2SNWyKNQX5REPwib+48pclE1jxSA3+oia+p1JDvmohbxBrA8kistnjAuhBU3WyzQ5MEFmr15E8iquOlXhxbDLAslgH4ZyKlchowHAzLIuSflzQPnVHVU1nWRc0njUnXUduB0RUq0vQKoRZV0jroHjfhzoUwO9u+XZsZNnULUVaVS0e1wgDpSBWxEuguJ6U3L50enaDvqyCnYF0X/O3AE9mg9/81T3pcf4LN4zj844Zk5vL5IN1e33JAPEVglkNSY+foNteR1Z2hhmqpZkRwpM6gX6HhNcX4nn6KRuPbPnofyrPTuKXleglVJmElsumklidSQV5/WnZcn9Oa7ib/QTYgIs7rniOTWN8AAZtH7g6u704Pb8Qf5hmjJrEWRtMHdOoYsMT3TF1EQwzANlD3YLCofif47ZAO4jfPbZly9gzR3Qf1Z1lAlg1qXmpI88X43nx8SZZ2tYceXrw0HGihpIjysXtldteMpP+KGil3pFeIPIa9tO+Wn3v850Uhq/gsavHSSNFFWr9e7oYR3N0Rs0PCYxOJS/k6QQ9qEUh12G+mM0dzFPIs4BT2WOcd1TkRXbPOMkhJHOMdGF54XSypmKeQUSlSx5W7xFS3ZS8cm/kKgH73LzpObmFousLRryMmqzjU1fQTNhrrl83NlOtzJibUY0Mk0efZf+I58UcClaAHOuO7epqmskmE5cZbwqqvtRO/A2wFXgmSiHmBPLYnmWjKkwSkPkGpsAT4+k/5T9j4vRH+SucIrb573Bk/IsfwGn5gL9VAHef70ACu3zjk0S44Ie4O7EO/md0zG3Sbn/K619EoTlquheAride41EHotmJM9y/HQmtQ+w7EkeDIum9P9ik5aIya4t1Oo1gMZPymhccGDtdIGnw/TcKNYWc6Jg26lX8vyKhveDCAs+6A9ERQ/X64lAdR82M5aHAbVpYNIcVKIiKWEsCk1etR7BN0MkbcHYg8gpmBoXVlHmgt/VdVUTv1+EpaIX9K5CONpIAdG/A9qlZRftoBIaeBOjq7QDy5GjjrprN0sUhYOxi+wworcD7/buFKtl/KFZ82QjfL6KH9d0wxp0/M6YasN39FyFQhxL4PDihfA7qz++NDoP2pRet81SiC+DBO6H74H8BUEsDBBQAAgAIAOsDS0lyazLh7AQAAG4UAAAnAAAAdW5pdmVyc2FsL2ZsYXNoX3B1Ymxpc2hpbmdfc2V0dGluZ3MueG1s1VjdThtHFL73U4y2yl3jhZQUgtZGCGwFlb/GWylVVaGxd7Cn7I+1Oy6hVxDUhoooQVVQ20QNbSr1Jr1wwduYH5NXmH2FPknP7OzaGAxdEkBU1hrvzDnffOfMN2cPq408sEz0NXE96tgZpT/dpyBilxyD2uWM8pmevzmkII9h28CmY5OMYjsKGsmmtGqtaFKvUiCMgamHAMb2hqsso1QYqw6r6uLiYpp6VVfMOmaNAb6XLjmWWnWJR2xGXLVq4iX4w5aqxFMihAQAcFmOHbllUymENIk05Rg1kyBqAHObiqCwmTexV1FUaVbEpYWy69RsY8wxHRe55WJG+WBoVHxiGwk1Ti1ii5x4WRgUw2wYGwYVLLBZoN8QVCG0XAG6gwMKWqQGq2SUWwMCBazVkyghtgwdC5QxB3JgswjeIgwbmGF5K9dj5AHz4gE5ZCzZ2KIlHWaQiD+jjOtzhcmJ8dzc9IyeK8zd1acmJYdzOOm5+/o5nPQJfTJ3Hvuk8Hc/n83dm5yY/mROn5mZ1CdmO16Q0a6EaGp3xjTIrFNzS6SdMI1ValbRxtQEjR5Lo0cYqNzEbpnoTp7CJs5j0yMK+qpKyp/WsEnZEhyGPjgMC4RUR70qKbF7YtsyCnNrROnASUAgBnvZlsTtO21JDA51ha7K1Tth9WSpYcZwqQLigbGQmqYeHYrN5h27KzRxj4qOabQDIlaRGNPYIkeORGGB2nmw7FfQPGyCCaGOuhSbCqIMQi+1nb1a0WOUhUcvf9QSARbUCIKmCidSUapg1+vKeDvrQvil7Bf8R17nB9wPHvI93vxS5kTOnebDfwjWUfAtPwSfJlw+4tv8kL+B6y/egu9tMRw8RvxtsAxWK4APtsGyHPDB0uctcKwH3/Emb6JgJZ75G/x9vsMPUchpRRiNJOL0C/jB+oIWbwDqgcB4A7FtA85ysBZREnQF7IedFRsQQPAIfh7AmDCGn7siNARk6og3wH1VcOK7wJTvA+Yub6QTsXrG94OnbdiIXD0GBqQWJGK9CxiFKTgeSrAKFgJmTWQ4ymxEM45JwnaQIK4b8tBPTI/n7t+4YspnZP9imAoZipVjna0BXPJsILnBvlDaIcjAl0o+JlkxLIgLGB+ksBo8Cb6HAP0jyMF6+iIlGs7VAfyQ71wDmZ5XmWcHdPkafQdZXjzBtjSlkmBbQmleaKquXsBx2sPa04BrXywLHJpiuGeyz2AT7VFDmO2BTwueBvXk2U0S9EPBMXgs4IVahIUP0ftRDXuXHPzWcYg5tLoDrYcMmrCz9d4sJJXl4CnEvhesJlq3r//WRwO3Px4cujOcVv9Z/uPmmU5RQzdrYmrHHd3YqR1jMq9jfeN/OJ3RPZ7wzTuuBQ0VMU4s2rsjjjq3k72Npoqeq3cLFnaK17ED47/yTWjCfucv+J/8Fd+A6zXiW/wl/wnE9pxvDCfUpei73oI2G/JIwmNAVodWXD6EUBNivQAeP8N5f53wwbYBEWzwZwmryAbgb/LNpNYJOWzyV4ksX/Lniey2usrckY72WAMbPEm47A741sNq+Sjaomh3oF+GJ0TUDf8vqsFpB/P9C8mVFIP3+n9MVpJLKgZbILcmPEb2YFcvTQnXvuBeZoqvU8bkXfstStdrE03t+YJKzFjUphbk0aQGab/Vyt4e6NPU3lOpFKB1vyPMpv4FUEsDBBQAAgAIAOsDS0k6Kj9OugIAAFgKAAAhAAAAdW5pdmVyc2FsL2ZsYXNoX3NraW5fc2V0dGluZ3MueG1slVbbTuMwEH3nK6rue8Ney0qmEpSuhNRdECDenWSaWHXsyJ6U7d+v7TjEbhua7QipnjnHc/UUordMLC4mE5JJLtUzIDJRaKvpdBOWX0/TBlGKWSYFgsCZkKqifLr49Mt9SOKQ51hyB2osZ0Mz6N3M3WcMxfv4PrcyRMhkVVOxX8tCzlKabQslG5GfDa3c16A4E1uDvPw5X64GHXCm8R6himJaXVkZR6kVaA02pB8rK2dZnKbAO0+X7jOS07v6OPsD2o5pho5289nKEK2mBcRFvrqxMowX5va4K3MrHxMQ/qKBfv1iZRDK6R5UfPndNyuDDFk39f/MSK1kYQsacz5u4juHS5qb52ejurRylmATso7OdsGXx+V6F4D81/DdE/tcleSPtq4HC8E2PeWwQNUASbpTa9OlfHto0LyPzh5qesyjifmRNhoWG8q1h/XKHvgEb0zkIcpresir5E0FyzbgEBkbesJyeeuWRYh91wUxKth5ZZ9KoOyRf0xhj5CBskc+c5bDg+D74wgOTS2p6/It9f0MGuDJUQeMGQQ1x9yH0p06q3W1to9XB7F6RYepZA4LbeN5YRXY1pHE6dqYkqOgiKA7VlBkUvy2uHTvstEkOTD4aTs9WwQZcjg1ci5Gs6jDernzxdmCkPaHoU+uPU/Q7PHrKUWkWVmZHyY9nXieeSimMNPkNMNuSgMHdS82MuA430OkiqotqBcp+Vg3QiLosdfL9n0NwUkS1IAkp6tM/CWnyi+aKgW1Ml1joLsqx8oWWLKi5OYPXxm8QX7AGLC2VCzNfYKy97kMFH4IgKqs7Ka2PbSWquHIOOyAe2ugcCkP5Ua0mdKhgbvBNWwwHDmvGTWTfln0sxIvkUB/Av9qwoouPrCMGHukqXaZRS+/28TB1dFy7haanb5wl7mzH6boZmM/LqFR2v8o/wFQSwMEFAACAAgA6wNLSV1R6aS9BAAAfxMAACYAAAB1bml2ZXJzYWwvaHRtbF9wdWJsaXNoaW5nX3NldHRpbmdzLnhtbNVYb0/bRhx+n09x8tR3awwdHRQlIARBoFFgxZM6TRMy8ZF4dezIvozSV1C0lYmqjaaiba1Wtk7am+5FBvEa/oR+hfNX2CfZczk7IRAy06asEzLE59/vuef33HOXH06N3i1Y5GvqeqZjp5X+ZJ9CqJ11DNPOpZXPtMmrQwrxmG4buuXYNK3YjkJGRxKpYmnJMr38AmUMoR4BjO0NF1layTNWHFbVlZWVpOkVXfHUsUoM+F4y6xTUoks9ajPqqkVLX8UftlqknhIixADAVXDsMG0kkSAkJZFuOkbJosQ0wNw2RVG6NcUKlqLKqCU9eyfnOiXbGHcsxyVubimtfDA0Jn6iGIk0YRaoLSTxRjAohtmwbhimIKFbC+Y9SvLUzOXBdnBAISumwfJp5dqAQEG0ehalgS0r1wXKuAMJbBbCFyjTDZ3p8lbOx+hd5kUDcshYtfWCmdXwhIjy08qEtrgwMz2RWZyd0zILi1PazRnJ4QJJWua2doEkbVqbyVwkPi781OfzmVsz07OfLGpzczPa9HwrC4q2CZJS2xVLQVmn5GZpU7AUy5cKS7ZuWrDoKRk9ymByS3dzVHMmTSzism55VCFfFWnu05JumWwVe6EPe+EOpcUxr0iz7JZYtrTC3BJVWnASEMSwlk1LXL/RtMTgUFvpqpy9VVZHlimdMT2bh3kw1qCWUk8ORWHLjt1WmrgnS45lNAtahsoWahlzTd1SiMlQW7b5lAkF2KRpQX+R259cttmZ4rJ53fXaNGzqKKycHfmC/8Ar/Ij7wX1+wGtfyirls/Ny+PfBFgm+4cfIqeHyCd/lx/wVrj95Hb93xXDwkPDXwRqi1oGP2GBNDviI9HkdiZXgW17jNRKsR0/+Qr7P9/gxaXBaF0GjsTj9jDzML2jxKlCPBMYr1LYLnLVgM6Qk6ArYD1szVlFA8AAfjzAmgvFxX5RGQKZCeBXpG4IT3wdTfgjMfV5NxmL1hB8Gj5uwIblKBAykOoTYagMmDQlOlxJsIELAbAqFQ2VDmlFNEraFhLquyG08PTuRuX3lkil3Ub83TIUNxcyRzzYBF18NIhfYF047hg186eRTlhXDgriA8WGFjeBR8B0K9E8gB1vJXlq08awC8GO+9x7Y9KLO7F7Qu/foG9iy9wSb1pROwrI0rNlTqS7fwJHsjbOniutQTAsONTHcUewubMI1qoqwA+TU8W1Qia9unKLvC47BQwEv3CIifFTvh2fYm2jwaysh4lBvL7TSYFDDylY6s5BU1oLHqP0g2Ig1b1//tY8Grn88OHRjOKn+vfb71a5JYYs2b+mmHfVo4+f2gPGyTnWC/5LUpR88kzvpuAW0SNQ4M2nnHjfsxc72NilVdEKdm6pG73c5PRX/hW+jrfqNP+N/8Be8jOsl4Tv8Of8R9nnKy8MxnSY6qddwW1VuMhzscr/XowNBWC8m1jPw+Ak7+GXMr6oyKijzJzHPhTLwt/l23OiYHLb5i1iRz/nTWHE7bQfXiR71VEsaPIo57R5yK43z70G4ROHqoAPGmR/2t/+L/X3eVnv7o+FStnf3/5nk5u/V9t6BgWo46g+wTu9sbf/7Q7Gnor1PGsi75tuIttcPKbXji54Exttfmo0k/gFQSwMEFAACAAgA6wNLSYITx3SWAQAAIgYAAB8AAAB1bml2ZXJzYWwvaHRtbF9za2luX3NldHRpbmdzLmpzjZTLbsIwEEX3fAVytxWiT2h3qFCpEotKZVd1YcIQIhzbsk0KRfx7M+YVO5NSzya+OrrziDzbVrs8LGHt5/bWf/v7e3j3GqDmzAquQ1006DnqzIpsBpMsB5FJYBFSIDLnwsJJ350RyplJ7zrdfKCvrRgyRdD6lKAiGgK0FFgQ4DcFrinxJ2zu0Ni+qcqopyvnlOwkSjqQriOVybln2NWrP9UeI1gVYC6gc55AYNrzp4k8Oz70MKpconLN5WasUtWZ8mSZGrWSs6b8i40GU/705R7oPvVeRoGdyKx7c5DHiUd9jGZSG7AWDnkfRxgkLPgURMW3688faGBcbyiii8xm7kgPbjCqtOYp1KbUH2CEmCy9atPsYdQ5B2u3J+5uMQJC8A2YmtXwHiMAlV7pf/xAbVSKE6mh9ZmfUKH4LJPpIXUXg+SwWLRtmt65UV/+kAVPSEVPaEE9v7xpecSgJUB31IK8Nso7puwEJUoih6JATYAFvUhcvEjw/tlm3DmeLPJyP5TrsZwDN0swE6VEWf7XpULjXK3dL1BLAwQUAAIACADrA0tJPTwv0cEAAADlAQAAGgAAAHVuaXZlcnNhbC9pMThuX3ByZXNldHMueG1snZGxCsIwEIb3PkW43cRupSR1E9wcdJaaphppLyWXWh/flIp0kYBDIP/xfT8kJ3evvmNP48k6VJDzLTCD2jUWbwrOp/2mAEahxqbuHBoF6IDtqkzavMCjN2QCsViBpOAewlAKMU0TtzT42ECuG0MsJq5dL+LpHYrZFMOiwuKW9i/7M4MqyxiT19F24YBVvMe0IIy8VjA7F43cYutA/AIakwBMqsFQAmh9AngMCcCPK0CK75vnpEcK8aNikGK1nip7A1BLAwQUAAIACADrA0tJeAnhpHYAAAB2AAAAHAAAAHVuaXZlcnNhbC9sb2NhbF9zZXR0aW5ncy54bWyzsa/IzVEoSy0qzszPs1Uy1DNQUkjNS85PycxLt1UKDXHTtVBSKC5JzEtJzMnPS7VVystXUrC347LJyU9OzAlOLSkBKixWKMhJrEwtCknNBTJKUv0Sc4EqL8y/2HBh38XGi00X9l3YqXBh18Xmiw0XG5X07bgAUEsDBBQAAgAIADuc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OsDS0lb2LXbbwEAAPgCAAApAAAAdW5pdmVyc2FsL3NraW5fY3VzdG9taXphdGlvbl9zZXR0aW5ncy54bWyNUttq3DAQfc9XiPzAShrdDO6Cbi4LDQ3dlj4Gs1aLSSIHS6Eh6OMrp1k222xINE8z58wZZnTadD1Ge5/ydDs+9nmc4jbkPMbfaX2GULubbqb5cg4p5LQ6VH6OcZj+bOKvaanVasp9HPp5sAua1hh1Tw8pqZVTNWOGUSSZp14h57mtWAOuAVsxR4ltV/9J/NOdwy7EfFq1XR2hrxs2MYU5b+IQHtZwzH4JHW/wee6HsfLSWrAlyn5qcWwJxAiX3BeqAUAgyx1xuEjZSE2Qx4xjKEZRoIAI56QRhUjKoWZdI6oK841ATDJGXaGe1m6ktXHUFgkNIbpO86qxpeuMxBgRQoC5wgV0BqPKhqqhQS0HBAcGRNFGEwWos53pWPHOC8uRol5gXJgxgPHhuIftXp7rUP3wOvtzviN48gtOoou3VifM1e7u57mSv4fbu5s+BzQOn863m4vLL/7Kfv3xbevPn435ZOI9bXFrXftNc/8FUEsDBBQAAgAIAOsDS0n4b8CPSQ0AAORVAAAXAAAAdW5pdmVyc2FsL3VuaXZlcnNhbC5wbmft3PtbUtneAHDKvGReT3bUvFUzmTWmUBleECMrm46pTdPYSTSN0C7jLRJFBRUj643AqY6XvE4248ybglheKBXFxAoVq5OUKKikVKiEhHiFl2aed7zMOecfOJvnYfFs1uazv3utxV5r/fK9GhTgZ2y43hAEAhl/fXDfNyDQKgsQSMfPQE/7zeU7Jn/TfqzAfOO3F0Trsn2vPVgVhTiMAIEY1DVzEbra49VxB/+OAYFMWj+/V7TH/nIaBDqG+3of4tuksLH+R1SbV63pg3P8rVt9LR9eMTyy/w7iztcIBOIHva2H715Z+SLu/UFLA8sx6s3ALbdjP9IkNYk3Q2cZD561oej4kfyaLq/cxkRGfSNhfmaovITwcEre7iAieKep+3Ih4ekr9KwWFQP+xh1w8ImWM3pcQeM09SRhWjd7p+4m29VRRuBmkM5CEWJExoJjYzPZsax5R8crq5dVG4Gr+M1nDMRYWWcBNMVS+M1W57JIyLJT4uz1DvytHtqVWcXmoUghvJ6dS6qbmxOsrLYPClWiNFcn97ukpZFqi902n6sTbq3m/Rj3JztMb5Wu7jlMxkTrYAPB/bioB7q4HoneE2RmsUp3OVm9ArHiNvnAT99utV5asUoXgQha3lobbMwsSp+euXVw842lFf8Rv/rtJgAHcAAHcAAHcAAHcAAHcAAHcAAHcAAHcAAHcAAHcAAHcAAHcAAHcAAHcAAHcAAHcAAHcAAHcAAHcAAHcAAHcAAHcAAHcAAHcAAHcAAHcAAHcAAHcAAHcAAHcAAHcAAHcAAHcAAHcAD/L8EzUlga9SzJFbUsTY62aEsv3fCLwaHlCXxO6xBX7rI+vPW7nGPuSyLKeLlrg5OBIXHlcuhNeino8IEyl+LI0AdhlcGLY3D6j3dxiFFdwX665OqFP6/Qnm9msew+rJ5ooTM71ifId0nvKM817lgUwB7IvwmrGYEYfHUv2DKwGMZM+vTueVumvqnLuIglk6ZDrFBQThx52OrlN0Tne7aLuWZwVWFJUWvf9x0/cvi5Jwn5I0dQhRzUiJiHroi50JSfyaaz1Mny534Oqw30V12610yB2KGkvi1ZSwL43u3jxDD3vvCpl/bnRpPX+cdHCiUMVNRkTnwvlCKdxQQlzU0x8uI6IRGXL0NqE3RPCLOMFwGSs+Gj2RcfT81f48Fnv5fBzjljTPy+RCrts/4hFV4tymR7BBcV6LlzerJacASr47Ier0XtATYRpU19HHwTeENiGy163f8JOU6DacCYonKBpDQuWO8DrakLb0OcxXcvybrk7qqmdeFihhJkAseYoRThK4ktVht5z6wuycYTPxiEDAkuHE69sjjZUrEeh/kxqwsaoIyfrSUdxYuyGuiV/KLX0J/FBG0/1td61ugWorsUvrzkOuH/j6YMqTbC4MT+Sxp1Tgu+ySQ/qWQCxfnVdJbzPXd+i4NF09TQtWtyN3Cq8lWwZUmaerqShgv57jaaJslixO+iLDRSYmf6tTVqqCOZKWxSJj2LH+hW7SaQRpriBYmap/okqo96akgp5VuKJxU8H9GHvCq07+u6vf0y3x+WjOqPn96/DPEp8bh4IWVUPJnvMzkdqJTzir29tm1rUJWCHafEBzO0fT7Tz59iMYkcUa5qu0b9vrxEHaVzW0UP/pharESNqIQT8yM7xAZZcnwOHTM/75Jit07YZNwyXz49GN54gr4QdbC1FWucF9snwF9k59jdTwjDunBNj7bPbXuqWm/BeUvgj9WJCCmWhi4hkbAY/97cr7D+nyTRxT1gWQnvfmrHBJPPHUsOxeQ7EKYGx/ofETnISLj6eBL8YGr2ku7sbYawNl3ouIrtzOVo6BJ3TPto8vTw3Fnmy0Tnuq8ujgq2prwJeHsPOxTmxu+t67TdEfjoXJQK7fXA1aaOK5QhCVyK0uPnR8XSbBXUAdOhtBCeD8ortyeXrdLrk7ttkWI2SO6mzWlSM1HNWF2ShFfCkoK4w+1i7YG5S89aTSi3k/+l0xSiSaZ/c9Y64o+/cv1ZHTFShXIko0weFLuG7m6fGX8kE3bm99ychVAFCSEny2NgMUKOYix5zKvkDC+gT2VnQet900jYHnxdcHyyWoB0DcFW8HAfjnm1miZceKcNLCTI6gkWoX57M1BYvBKiRl5OxyMiNtkdiaA1bJ5KcMqzIZcO6KsPa5pVc+SFhGHI3AxL1zDbdWtHTmO1t+aVkTjWXaSgeSQW+JHpJSnW9toYPIkR3tBCRc09iqEmCBGB++dsskSRelgbyQ6nCuqtk/ok5ZFprir1jQq+a1OFA7TiWJ1suxPyu+ae2FNSc8O17/fA9lAF2g6dLTm6ZaTGlGNob4lG0i8xzZGk0/BIOGEfmTFX/dhjuCXrQP+UM89oof/gOnx5iF2t/Y9gyQEUzY0yHlZ8u+n8C8+9LfWV1L1WVBsFfTr1UYCO+0+lVeg+FwEDX0BkV9XyxDNqLxsLxxfDZ1dzZ2pgeyOK1zNgbafwnm07TJDYZ607Dvqb7dxnYAg3+sCJwkUuPGQnrespjbxc+1iNzI5rdw8j3LW3pS/jEbwowoN6W1GGe8yuj228nzj+OrSJinswTSt7EfvS3DAEC6eqatB9tXqkUOk5ylN0OayCaubB6YBTHZyd/LOlyW5VLq5vGcMGpKsX+eGyh39trb5diWrZsbuCnh/3ys0i8roNr1FqluMbfCo0I0e18fGiMfx+vfvFMEZqX9598tX5vDWddByeaW2RU36L2k6Z7krtoPHBDj5q5IEs5VnzRwHoPEzTsPlInfxW1vRtWu90Q8LnqCDFXOUuNTyzs5BLk52kiBlhH3g3VNhL7Am2LZdYY2IcQmTv87z22rabcYOj2U5vA0OLccIuT6cOTCjNE4rmx+LMLAJUWdj+K868hYd882HrpI8DLSnMy2y0JdJW8SuXoGDTPIQTJ1Zy7Zq5dlxFynYqpf46IoLbJakU17o5pT4572R0/pU8ZY0hig1/9rSa0vm/bt3GZPE7ovkqTrQlbTpt7fuZIXvMkA+xbWJbfu66n6Ybe2pi4BrYxdN4Y5JcxuzYM2Kg67AhofU+bOfinHypik6obLNTB/PNBZmq0LXTewA1AZP4SK+ZU6b5sP3hjbl47zSB2xHW7+FsF2ODXZ65V0RDmMiRRm0TZUuJO7Nd6H/xXOGKakn3UKfNedAzq+71kePAOQUst1NzePz/tL22inSyGjzF37hZrF6NupytjNgsFomZOX5wZDvzq89TmL75oimsPHrgeZmf336SUtes3TYK93wOd2g6Gb6T+sx+rVSeh7s7Vei7PbGbgk4kEYcpw5DAAq98yfkTJURGoUNOq0oVrTPM5FRrh1esdR2jow/RSIZIv1BIWImdgVHdzNFbWcNnzZX4ruEsBh5VL1Wr7C1M8JlQeb3yBzOuDAKtKphqCvaWbPzqOSpgVufxTA3hj/lHsfvjh1f3iljJ8VIketwo1IXVd9bLcQaVH2oZbqu4Ey/K+9h1BpzY1HW0q/0urg+aE+LQAm6SuK/Hj48W+aXIeiO8tsizkHnxot3VCRUjF36PkdmRnBp1Jo8Rrp6ttnsTPPYOvtuJnAAlj9n4IgZPdkjPbx6dWeeIymdmHEtqd0l7cuhTnkKdzlBXpv2RhPGTcUOSfOiXMgtKUTmSL5ZcwvEVnY2f6jY7IbHemaY1iumHPS0zuGLvFGyQv5VPYteMAangxMZ2GN0086UGXEWpRC1MbL5GMNzE2y4/EsNPXS06BFa9cHUdYiXE1MTC6uA8ZEzxBZY03uGcBIM3DclJm5uSt0AQQcftGFXo5tjk/N/WB1OL5/omPXt4apKkjH2449fJ6LVQubdsBkMRfYh796sJpsHuxzjuHfbnCU8yOxjRH6JaGAjaqVN6hH+0XnpzgBumaYoWfytSQWTSYW6un13RgAEp5K9r9S7/dr0lawuhHsdD1u7/ZaCcMVt79Wgqr72hvDywJIzbp33q1DlvGxWY9aUJHex7WEreH78CG5ExImp+UHEvShVtWT5JoOJ82sOgER49Hk7kk1vjO66pXms0BY45YggHK7o8QHDYsHjZCDaCJX960jcqsnssPgHSXpZBZr6br4ucvH6M6aOvu3l0YkOcc7fUeb9uBhq/YVHuyTiVUX0xW9PZWdtR1oGSsRonOdr1liDZxLBb6B9Uf/UfKUVBMH7/bDqjq2Lnov4mr5EWKY68DZEckcCpduKLdpYRSI3/U0QErCVpowmd2VQF5kw4fkczzX6pATGW9C+mqOQV7lb8Q3X0cGnpQFaPkm6AOue/bBMxfmMFYlD0hcv4C0PFiUrXpfuDDMHv24Z1/3pPMrL7FpiO+AG9pApekZGSNifPWv3TL3/eUhQYk3PiZDwfTd8cSClp7XEQx84tCygmM+P5X8bntQsyItGw7d8IQ6KCMgsLmiCovkHPZOkmRBAbvutSfIqNBWdMuybrRW6qGBCwiJVfSK8sS2j60PhzolIZkT1F/bwFGuosgLKJrUirP2U+Lcp4bnhg53GhWr9G7xrcO1Mf9Pn19f6AfbS94cT/A1BLAwQUAAIACADrA0tJgW8YUksAAABrAAAAGwAAAHVuaXZlcnNhbC91bml2ZXJzYWwucG5nLnhtbLOxr8jNUShLLSrOzM+zVTLUM1Cyt+PlsikoSi3LTC1XqACKAQUhQEmhEsg1QnDLM1NKMoBCBkYGCMGM1Mz0jBJbJXMzU7igPtBMAFBLAQIAABQAAgAIAORWd0OWD42q0QQAAOcTAAAeAAAAAAAAAAEAAAAAAAAAAABzdHJlYW1saW5lL2NvbW1vbl9tZXNzYWdlcy5sbmdQSwECAAAUAAIACADkVndDilVf3L0DAAAjDQAAKAAAAAAAAAABAAAAAAANBQAAc3RyZWFtbGluZS9mbGFzaF9wdWJsaXNoaW5nX3NldHRpbmdzLnhtbFBLAQIAABQAAgAIAORWd0OeWi913QQAAMkcAAAiAAAAAAAAAAEAAAAAABAJAABzdHJlYW1saW5lL2ZsYXNoX3NraW5fc2V0dGluZ3MueG1sUEsBAgAAFAACAAgA5FZ3Q9KErmavAAAAQAEAABsAAAAAAAAAAQAAAAAALQ4AAHN0cmVhbWxpbmUvaTE4bl9wcmVzZXRzLnhtbFBLAQIAABQAAgAIAEN7bkPfx/bqagIAAOkFAAAVAAAAAAAAAAEAAAAAABUPAABzdHJlYW1saW5lL3BsYXllci54bWxQSwECAAAUAAIACADkVndDD2sQ+EABAAC7AgAAKgAAAAAAAAABAAAAAACyEQAAc3RyZWFtbGluZS9za2luX2N1c3RvbWl6YXRpb25fc2V0dGluZ3MueG1sUEsBAgAAFAACAAgA5VZ3Q0OCS6e5EAAA3ScAABkAAAAAAAAAAAAAAAAAOhMAAHN0cmVhbWxpbmUvc3RyZWFtbGluZS5wbmdQSwECAAAUAAIACADlVndDz0j04UsAAABqAAAAHQAAAAAAAAABAAAAAAAqJAAAc3RyZWFtbGluZS9zdHJlYW1saW5lLnBuZy54bWxQSwECAAAUAAIACADrA0tJ38G0GdgFAABVFgAAHQAAAAAAAAABAAAAAACwJAAAdW5pdmVyc2FsL2NvbW1vbl9tZXNzYWdlcy5sbmdQSwECAAAUAAIACADrA0tJcmsy4ewEAABuFAAAJwAAAAAAAAABAAAAAADDKgAAdW5pdmVyc2FsL2ZsYXNoX3B1Ymxpc2hpbmdfc2V0dGluZ3MueG1sUEsBAgAAFAACAAgA6wNLSToqP066AgAAWAoAACEAAAAAAAAAAQAAAAAA9C8AAHVuaXZlcnNhbC9mbGFzaF9za2luX3NldHRpbmdzLnhtbFBLAQIAABQAAgAIAOsDS0ldUemkvQQAAH8TAAAmAAAAAAAAAAEAAAAAAO0yAAB1bml2ZXJzYWwvaHRtbF9wdWJsaXNoaW5nX3NldHRpbmdzLnhtbFBLAQIAABQAAgAIAOsDS0mCE8d0lgEAACIGAAAfAAAAAAAAAAEAAAAAAO43AAB1bml2ZXJzYWwvaHRtbF9za2luX3NldHRpbmdzLmpzUEsBAgAAFAACAAgA6wNLST08L9HBAAAA5QEAABoAAAAAAAAAAQAAAAAAwTkAAHVuaXZlcnNhbC9pMThuX3ByZXNldHMueG1sUEsBAgAAFAACAAgA6wNLSXgJ4aR2AAAAdgAAABwAAAAAAAAAAQAAAAAAujoAAHVuaXZlcnNhbC9sb2NhbF9zZXR0aW5ncy54bWxQSwECAAAUAAIACAA7nFdHI7RO+/sCAACwCAAAFAAAAAAAAAABAAAAAABqOwAAdW5pdmVyc2FsL3BsYXllci54bWxQSwECAAAUAAIACADrA0tJW9i1228BAAD4AgAAKQAAAAAAAAABAAAAAACXPgAAdW5pdmVyc2FsL3NraW5fY3VzdG9taXphdGlvbl9zZXR0aW5ncy54bWxQSwECAAAUAAIACADrA0tJ+G/Aj0kNAADkVQAAFwAAAAAAAAAAAAAAAABNQAAAdW5pdmVyc2FsL3VuaXZlcnNhbC5wbmdQSwECAAAUAAIACADrA0tJgW8YUksAAABrAAAAGwAAAAAAAAABAAAAAADLTQAAdW5pdmVyc2FsL3VuaXZlcnNhbC5wbmcueG1sUEsFBgAAAAATABMAsQUAAE9OAAAAAA=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1760"/>
  <p:tag name="ISPRINGONLINEFOLDERPATH" val="Учебные материалы/Педагогическое отделение/1 курс/История/1. Древнейшее прошлое человечества."/>
  <p:tag name="ISPRINGONLINEFOLDERDOMAIN" val="https://e-learning.ispringonline.ru"/>
  <p:tag name="ISPRING_PRESENTATION_TITLE" val="Тема 2"/>
  <p:tag name="ISPRING_RESOURCE_PATHS_HASH_PRESENTER" val="37ebc3af547ac6bc921d6c90faec98be3bb90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3667</TotalTime>
  <Words>328</Words>
  <Application>Microsoft Office PowerPoint</Application>
  <PresentationFormat>Экран (4:3)</PresentationFormat>
  <Paragraphs>32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Constantia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</dc:title>
  <dc:creator>admit-home</dc:creator>
  <cp:lastModifiedBy>Андрей</cp:lastModifiedBy>
  <cp:revision>391</cp:revision>
  <dcterms:created xsi:type="dcterms:W3CDTF">2008-08-31T12:26:30Z</dcterms:created>
  <dcterms:modified xsi:type="dcterms:W3CDTF">2024-08-29T14:47:13Z</dcterms:modified>
</cp:coreProperties>
</file>