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9" r:id="rId2"/>
    <p:sldId id="257" r:id="rId3"/>
    <p:sldId id="340" r:id="rId4"/>
    <p:sldId id="270" r:id="rId5"/>
    <p:sldId id="337" r:id="rId6"/>
    <p:sldId id="341" r:id="rId7"/>
    <p:sldId id="258" r:id="rId8"/>
    <p:sldId id="259" r:id="rId9"/>
    <p:sldId id="261" r:id="rId10"/>
    <p:sldId id="260" r:id="rId11"/>
    <p:sldId id="262" r:id="rId12"/>
    <p:sldId id="263" r:id="rId13"/>
    <p:sldId id="282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8E1CA-3183-4099-AB51-077C7E4CD094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E039-59B7-40A8-ACE7-8F8A1861D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6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3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24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2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6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7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6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5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9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6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9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4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54A2-FFBE-4AF9-9A20-A576611D5BD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C1AC-CB87-4603-882C-0BCEC77EE4AE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8137-89AF-40C1-94FD-73C4224D2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DE8C-288D-428C-8065-E019AA6FCB0A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6BE2-6A8B-499A-A0CB-AC41FA07D2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210DE-1C95-4A30-AF41-631E43A3432E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9AE0-7945-4400-85BD-F2A452D065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C08B-F5AB-4418-B8B9-44BD7DB78B0A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D2E0-7171-4919-BA81-2569D36F23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0B66-4DF4-4590-A80C-FF9D2BEC3CF2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019B-F47E-40BF-A163-A0B389823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6DA1-EC0C-424C-B5EB-529A5CFD672D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3B84-2A07-4CF0-B31B-45E8294DAB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A0EA-FA07-4DCB-B5B7-FA187091E37E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2006-1178-4E31-ADAB-C7C8542107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3537-DBB3-43BD-85EC-81EE9444ECB3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85DF-B7EE-42F0-8C04-AFE885799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789F-4F8E-4B3D-A306-3C2ACE716486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E33C-7364-4A6A-90AE-1125AD60BE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7195-47E5-4849-86C5-51483DB1FA07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FF42-AFA1-4A26-BD5D-1113B992F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CE03-7BD3-446F-A7C6-54E4FE0D5581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6D18-1F17-4299-A449-978072DBD6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1980487-1FFD-4830-8C40-45A68F6B30BE}" type="datetimeFigureOut">
              <a:rPr lang="ru-RU"/>
              <a:pPr>
                <a:defRPr/>
              </a:pPr>
              <a:t>29.08.2024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60BAD6-C77E-4E28-A3B5-135C5150D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88486-8E83-4460-A7C3-D7B082D84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" y="0"/>
            <a:ext cx="9128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опьеметалка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142" r="2351" b="9408"/>
          <a:stretch>
            <a:fillRect/>
          </a:stretch>
        </p:blipFill>
        <p:spPr>
          <a:xfrm>
            <a:off x="1139667" y="0"/>
            <a:ext cx="8001024" cy="5299703"/>
          </a:xfrm>
          <a:prstGeom prst="rect">
            <a:avLst/>
          </a:prstGeom>
        </p:spPr>
      </p:pic>
      <p:pic>
        <p:nvPicPr>
          <p:cNvPr id="10" name="Рисунок 9" descr="лучник.gif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1025817"/>
            <a:ext cx="3000396" cy="5432037"/>
          </a:xfrm>
          <a:prstGeom prst="rect">
            <a:avLst/>
          </a:prstGeom>
        </p:spPr>
      </p:pic>
      <p:pic>
        <p:nvPicPr>
          <p:cNvPr id="24" name="Рисунок 23" descr="копьеметалка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60010">
            <a:off x="1463259" y="5197009"/>
            <a:ext cx="7647772" cy="1454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36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НЕОЛИТИЧЕСКАЯ   РЕВОЛЮЦИЯ</a:t>
            </a:r>
          </a:p>
        </p:txBody>
      </p:sp>
    </p:spTree>
    <p:extLst>
      <p:ext uri="{BB962C8B-B14F-4D97-AF65-F5344CB8AC3E}">
        <p14:creationId xmlns:p14="http://schemas.microsoft.com/office/powerpoint/2010/main" val="3481628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92648" y="1140704"/>
            <a:ext cx="505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Человек узнал свойства металла и научился изготавливать орудия из него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5627322"/>
            <a:ext cx="297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 Медный топор, изготовленный методом холодной ковки</a:t>
            </a:r>
          </a:p>
        </p:txBody>
      </p:sp>
      <p:pic>
        <p:nvPicPr>
          <p:cNvPr id="13" name="Рисунок 12" descr="бронзовй топор (ковка).gif"/>
          <p:cNvPicPr>
            <a:picLocks noChangeAspect="1"/>
          </p:cNvPicPr>
          <p:nvPr/>
        </p:nvPicPr>
        <p:blipFill>
          <a:blip r:embed="rId3" cstate="print"/>
          <a:srcRect b="36287"/>
          <a:stretch>
            <a:fillRect/>
          </a:stretch>
        </p:blipFill>
        <p:spPr>
          <a:xfrm rot="5224533">
            <a:off x="4376205" y="2283509"/>
            <a:ext cx="4351448" cy="44326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79362" y="6131719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 Лезвие медного топора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6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НЕОЛИТИЧЕСКАЯ РЕВОЛЮЦИЯ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1957"/>
            <a:ext cx="3369120" cy="571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4269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9552" y="5949280"/>
            <a:ext cx="721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 Бронзовый топор со сменными лезвиями (реконструкция)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62" y="1484784"/>
            <a:ext cx="5328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Позднее появляются технологии бронзового </a:t>
            </a:r>
            <a:r>
              <a:rPr lang="ru-RU" sz="2400" dirty="0">
                <a:solidFill>
                  <a:srgbClr val="0070C0"/>
                </a:solidFill>
              </a:rPr>
              <a:t>литья,</a:t>
            </a:r>
            <a:r>
              <a:rPr lang="ru-RU" sz="2400" dirty="0"/>
              <a:t> что позволяло придать изделию сложную форму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36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НЕОЛИТИЧЕСКАЯ   РЕВОЛЮЦИЯ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8" b="41364"/>
          <a:stretch/>
        </p:blipFill>
        <p:spPr>
          <a:xfrm>
            <a:off x="5617406" y="1068478"/>
            <a:ext cx="3477229" cy="5655181"/>
          </a:xfrm>
          <a:prstGeom prst="rect">
            <a:avLst/>
          </a:prstGeom>
        </p:spPr>
      </p:pic>
      <p:pic>
        <p:nvPicPr>
          <p:cNvPr id="13" name="Рисунок 12" descr="бронзовый топо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543" y="2924944"/>
            <a:ext cx="6364421" cy="28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4789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20688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4525"/>
          <a:stretch/>
        </p:blipFill>
        <p:spPr>
          <a:xfrm>
            <a:off x="214282" y="2708920"/>
            <a:ext cx="2446726" cy="39874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2294B1-83C0-47D7-8098-3ADDF03DCDC3}"/>
              </a:ext>
            </a:extLst>
          </p:cNvPr>
          <p:cNvSpPr txBox="1"/>
          <p:nvPr/>
        </p:nvSpPr>
        <p:spPr>
          <a:xfrm>
            <a:off x="1871185" y="2385754"/>
            <a:ext cx="6544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§ 2</a:t>
            </a:r>
            <a:r>
              <a:rPr lang="ru-RU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Родовые общины</a:t>
            </a:r>
            <a:r>
              <a:rPr lang="ru-RU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…  стр.16-19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Вопросы на стр. 19 (устно)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24744"/>
            <a:ext cx="814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6600" cap="all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ЛЕДНИКОВЫЙ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3606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omsw.ru/p12/img/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/>
          <a:stretch/>
        </p:blipFill>
        <p:spPr bwMode="auto">
          <a:xfrm>
            <a:off x="0" y="-23275"/>
            <a:ext cx="9144000" cy="68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19908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ЛЕДНИКОВЫЙ   ПЕРИОД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5892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Около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тыс. </a:t>
            </a:r>
            <a:r>
              <a:rPr lang="ru-RU" sz="2400" dirty="0">
                <a:solidFill>
                  <a:schemeClr val="bg1"/>
                </a:solidFill>
              </a:rPr>
              <a:t>лет назад климат в очередной раз изменился и территорию Европы накрыл огромный ледник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/>
          </a:blip>
          <a:srcRect b="5774"/>
          <a:stretch/>
        </p:blipFill>
        <p:spPr bwMode="auto">
          <a:xfrm>
            <a:off x="179512" y="1043237"/>
            <a:ext cx="8784976" cy="56306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119908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ЛЕДНИКОВЫЙ   ПЕРИОД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4A2884-D81C-42C1-8335-735181CBB979}"/>
              </a:ext>
            </a:extLst>
          </p:cNvPr>
          <p:cNvSpPr txBox="1"/>
          <p:nvPr/>
        </p:nvSpPr>
        <p:spPr>
          <a:xfrm>
            <a:off x="0" y="8446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АНТРОПОГЕНЕЗ</a:t>
            </a:r>
          </a:p>
        </p:txBody>
      </p:sp>
      <p:pic>
        <p:nvPicPr>
          <p:cNvPr id="8" name="Рисунок 7" descr="Без имени-3.gif">
            <a:extLst>
              <a:ext uri="{FF2B5EF4-FFF2-40B4-BE49-F238E27FC236}">
                <a16:creationId xmlns:a16="http://schemas.microsoft.com/office/drawing/2014/main" id="{62207202-E44F-4BE3-A9C9-7B6ACC3380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" y="1621249"/>
            <a:ext cx="6019255" cy="5236751"/>
          </a:xfrm>
          <a:prstGeom prst="rect">
            <a:avLst/>
          </a:prstGeom>
        </p:spPr>
      </p:pic>
      <p:pic>
        <p:nvPicPr>
          <p:cNvPr id="10" name="Рисунок 9" descr="кроманьонец.gif">
            <a:extLst>
              <a:ext uri="{FF2B5EF4-FFF2-40B4-BE49-F238E27FC236}">
                <a16:creationId xmlns:a16="http://schemas.microsoft.com/office/drawing/2014/main" id="{3266559D-F941-4737-955F-4218145864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22995" b="2469"/>
          <a:stretch/>
        </p:blipFill>
        <p:spPr>
          <a:xfrm>
            <a:off x="3486587" y="215786"/>
            <a:ext cx="5650033" cy="66752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8466" y="123024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Возраст - </a:t>
            </a:r>
            <a:r>
              <a:rPr lang="ru-RU" sz="6000" dirty="0">
                <a:solidFill>
                  <a:schemeClr val="bg1"/>
                </a:solidFill>
                <a:latin typeface="Arial Narrow" panose="020B0606020202030204" pitchFamily="34" charset="0"/>
              </a:rPr>
              <a:t>70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тыс. лет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79512" y="548773"/>
            <a:ext cx="62281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n-lt"/>
              </a:rPr>
              <a:t> КРОМАНЬОНЕЦ</a:t>
            </a:r>
          </a:p>
        </p:txBody>
      </p:sp>
    </p:spTree>
    <p:extLst>
      <p:ext uri="{BB962C8B-B14F-4D97-AF65-F5344CB8AC3E}">
        <p14:creationId xmlns:p14="http://schemas.microsoft.com/office/powerpoint/2010/main" val="329181243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x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898398">
            <a:off x="1841866" y="-153051"/>
            <a:ext cx="4152280" cy="71917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96223" y="2708920"/>
            <a:ext cx="48890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Совершенствовались </a:t>
            </a:r>
          </a:p>
          <a:p>
            <a:pPr algn="r"/>
            <a:r>
              <a:rPr lang="ru-RU" sz="2400" dirty="0"/>
              <a:t>орудия труда, усложнялись общественные отношения. </a:t>
            </a:r>
          </a:p>
          <a:p>
            <a:pPr algn="r"/>
            <a:endParaRPr lang="ru-RU" sz="2400" dirty="0"/>
          </a:p>
          <a:p>
            <a:pPr algn="r"/>
            <a:r>
              <a:rPr lang="ru-RU" sz="2400" dirty="0"/>
              <a:t>Основу хозяйства составляла </a:t>
            </a:r>
            <a:r>
              <a:rPr lang="ru-RU" sz="2400" i="1" dirty="0">
                <a:solidFill>
                  <a:srgbClr val="0070C0"/>
                </a:solidFill>
              </a:rPr>
              <a:t>охота, собирательство и рыболовство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24744"/>
            <a:ext cx="8607330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Около </a:t>
            </a:r>
            <a:r>
              <a:rPr lang="ru-RU" sz="2400" dirty="0">
                <a:solidFill>
                  <a:srgbClr val="0070C0"/>
                </a:solidFill>
              </a:rPr>
              <a:t>15 тыс. </a:t>
            </a:r>
            <a:r>
              <a:rPr lang="ru-RU" sz="2400" dirty="0"/>
              <a:t>лет назад закончилось таяние ледника, и установился климат, похожий на современный.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428625" y="1357313"/>
            <a:ext cx="8286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221" y="1418679"/>
            <a:ext cx="8352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Arial Narrow" panose="020B0606020202030204" pitchFamily="34" charset="0"/>
              </a:rPr>
              <a:t>Изменения в жизни человеческого сообщества, произошедшие в </a:t>
            </a:r>
            <a:r>
              <a:rPr lang="en-US" sz="2400" i="1" dirty="0">
                <a:latin typeface="Arial Narrow" panose="020B0606020202030204" pitchFamily="34" charset="0"/>
              </a:rPr>
              <a:t>VIII – IV</a:t>
            </a:r>
            <a:r>
              <a:rPr lang="ru-RU" sz="2400" i="1" dirty="0">
                <a:latin typeface="Arial Narrow" panose="020B0606020202030204" pitchFamily="34" charset="0"/>
              </a:rPr>
              <a:t> тыс. до н.э. ознаменовали собой совершенно новую эпоху существования, которую принято называть </a:t>
            </a:r>
            <a:r>
              <a:rPr lang="ru-RU" sz="2400" b="1" i="1" dirty="0">
                <a:latin typeface="Arial Narrow" panose="020B0606020202030204" pitchFamily="34" charset="0"/>
              </a:rPr>
              <a:t>цивилизация</a:t>
            </a:r>
            <a:r>
              <a:rPr lang="ru-RU" sz="2400" i="1" dirty="0">
                <a:latin typeface="Arial Narrow" panose="020B0606020202030204" pitchFamily="34" charset="0"/>
              </a:rPr>
              <a:t> или начало </a:t>
            </a:r>
            <a:r>
              <a:rPr lang="ru-RU" sz="2400" b="1" i="1" dirty="0">
                <a:latin typeface="Arial Narrow" panose="020B0606020202030204" pitchFamily="34" charset="0"/>
              </a:rPr>
              <a:t>исторического этапа </a:t>
            </a:r>
            <a:r>
              <a:rPr lang="ru-RU" sz="2400" i="1" dirty="0">
                <a:latin typeface="Arial Narrow" panose="020B0606020202030204" pitchFamily="34" charset="0"/>
              </a:rPr>
              <a:t>развития.</a:t>
            </a:r>
            <a:endParaRPr lang="ru-RU" sz="2400" b="1" i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36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НЕОЛИТИЧЕСКАЯ   РЕВОЛЮЦИЯ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16095" y="3845354"/>
            <a:ext cx="8935128" cy="2471710"/>
            <a:chOff x="166666" y="1551642"/>
            <a:chExt cx="8935128" cy="247171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66" y="2638003"/>
              <a:ext cx="8898357" cy="1152128"/>
            </a:xfrm>
            <a:prstGeom prst="rect">
              <a:avLst/>
            </a:prstGeom>
          </p:spPr>
        </p:pic>
        <p:sp>
          <p:nvSpPr>
            <p:cNvPr id="27" name="Левая фигурная скобка 26"/>
            <p:cNvSpPr/>
            <p:nvPr/>
          </p:nvSpPr>
          <p:spPr>
            <a:xfrm rot="5400000">
              <a:off x="3453443" y="-1232556"/>
              <a:ext cx="430956" cy="6676460"/>
            </a:xfrm>
            <a:prstGeom prst="leftBrace">
              <a:avLst>
                <a:gd name="adj1" fmla="val 24956"/>
                <a:gd name="adj2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9" name="Левая фигурная скобка 28"/>
            <p:cNvSpPr/>
            <p:nvPr/>
          </p:nvSpPr>
          <p:spPr>
            <a:xfrm rot="5400000">
              <a:off x="7604632" y="1436728"/>
              <a:ext cx="430958" cy="1337891"/>
            </a:xfrm>
            <a:prstGeom prst="leftBrace">
              <a:avLst>
                <a:gd name="adj1" fmla="val 24956"/>
                <a:gd name="adj2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41683" y="1551642"/>
              <a:ext cx="50719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spc="200" dirty="0"/>
                <a:t>ДОИСТОРИЧЕСКИЙ ПЕРИОД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23866" y="1551642"/>
              <a:ext cx="29535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/>
                <a:t>ИСТОРИЧЕСКИЙ ПЕРИОД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00" y="2291934"/>
              <a:ext cx="494945" cy="794912"/>
            </a:xfrm>
            <a:prstGeom prst="rect">
              <a:avLst/>
            </a:prstGeom>
          </p:spPr>
        </p:pic>
        <p:cxnSp>
          <p:nvCxnSpPr>
            <p:cNvPr id="33" name="Прямая соединительная линия 32"/>
            <p:cNvCxnSpPr/>
            <p:nvPr/>
          </p:nvCxnSpPr>
          <p:spPr>
            <a:xfrm>
              <a:off x="6972511" y="2689390"/>
              <a:ext cx="0" cy="1100741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79196" y="2962011"/>
              <a:ext cx="6087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spc="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ПРОШЛОЕ  ЧЕЛОВЕЧЕСТВА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72510" y="2706320"/>
              <a:ext cx="1775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</a:rPr>
                <a:t>ЦИВИЛИЗАЦИЯ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7082633" y="3044874"/>
              <a:ext cx="166583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340838" y="2221288"/>
              <a:ext cx="1663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>
                  <a:solidFill>
                    <a:srgbClr val="C00000"/>
                  </a:solidFill>
                </a:rPr>
                <a:t>2,5 млн лет</a:t>
              </a: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019" y="2387546"/>
              <a:ext cx="186819" cy="12603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171071" y="2265867"/>
              <a:ext cx="1577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>
                  <a:solidFill>
                    <a:srgbClr val="C00000"/>
                  </a:solidFill>
                </a:rPr>
                <a:t>5 тыс. лет</a:t>
              </a: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52" y="2432125"/>
              <a:ext cx="186819" cy="126031"/>
            </a:xfrm>
            <a:prstGeom prst="rect">
              <a:avLst/>
            </a:prstGeom>
          </p:spPr>
        </p:pic>
        <p:cxnSp>
          <p:nvCxnSpPr>
            <p:cNvPr id="42" name="Прямая соединительная линия 41"/>
            <p:cNvCxnSpPr/>
            <p:nvPr/>
          </p:nvCxnSpPr>
          <p:spPr>
            <a:xfrm>
              <a:off x="7028411" y="3501008"/>
              <a:ext cx="184973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07150" y="3236800"/>
              <a:ext cx="114398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1200" i="1" dirty="0"/>
                <a:t>до новой эры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10591" y="3225685"/>
              <a:ext cx="8912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1200" i="1" dirty="0"/>
                <a:t>новая эра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04478" y="3559298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 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46298" y="3559298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II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84252" y="3547480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III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72400" y="3561687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 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569800" y="3561687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II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9" y="5054506"/>
            <a:ext cx="525309" cy="864097"/>
          </a:xfrm>
          <a:prstGeom prst="rect">
            <a:avLst/>
          </a:prstGeom>
        </p:spPr>
      </p:pic>
      <p:sp>
        <p:nvSpPr>
          <p:cNvPr id="6" name="Выноска 1 5"/>
          <p:cNvSpPr/>
          <p:nvPr/>
        </p:nvSpPr>
        <p:spPr>
          <a:xfrm>
            <a:off x="3125776" y="6161377"/>
            <a:ext cx="3043796" cy="306595"/>
          </a:xfrm>
          <a:prstGeom prst="borderCallout1">
            <a:avLst>
              <a:gd name="adj1" fmla="val -4415"/>
              <a:gd name="adj2" fmla="val 98999"/>
              <a:gd name="adj3" fmla="val -127833"/>
              <a:gd name="adj4" fmla="val 112458"/>
            </a:avLst>
          </a:prstGeom>
          <a:solidFill>
            <a:schemeClr val="accent1">
              <a:lumMod val="60000"/>
              <a:lumOff val="40000"/>
              <a:alpha val="78000"/>
            </a:schemeClr>
          </a:solidFill>
          <a:ln w="15875">
            <a:solidFill>
              <a:schemeClr val="accent1">
                <a:shade val="50000"/>
              </a:schemeClr>
            </a:solidFill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i="1" dirty="0"/>
              <a:t>Неолитическая революция</a:t>
            </a:r>
          </a:p>
        </p:txBody>
      </p:sp>
    </p:spTree>
    <p:extLst>
      <p:ext uri="{BB962C8B-B14F-4D97-AF65-F5344CB8AC3E}">
        <p14:creationId xmlns:p14="http://schemas.microsoft.com/office/powerpoint/2010/main" val="64784107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axe2.gif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330066">
            <a:off x="1599983" y="3812609"/>
            <a:ext cx="3027647" cy="155819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" name="Рисунок 25" descr="nakonechni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42458">
            <a:off x="217352" y="2238761"/>
            <a:ext cx="2340727" cy="1170365"/>
          </a:xfrm>
          <a:prstGeom prst="rect">
            <a:avLst/>
          </a:prstGeom>
          <a:effectLst/>
        </p:spPr>
      </p:pic>
      <p:pic>
        <p:nvPicPr>
          <p:cNvPr id="13" name="Рисунок 12" descr="axe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292234" y="3709630"/>
            <a:ext cx="2652917" cy="1718556"/>
          </a:xfrm>
          <a:prstGeom prst="rect">
            <a:avLst/>
          </a:prstGeom>
          <a:effectLst>
            <a:outerShdw blurRad="76200" dir="18900000" sy="23000" kx="-1200000" algn="bl" rotWithShape="0">
              <a:schemeClr val="tx1">
                <a:alpha val="54000"/>
              </a:schemeClr>
            </a:outerShdw>
          </a:effectLst>
        </p:spPr>
      </p:pic>
      <p:pic>
        <p:nvPicPr>
          <p:cNvPr id="27" name="Рисунок 26" descr="prokolka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105571">
            <a:off x="1488545" y="5117205"/>
            <a:ext cx="4632020" cy="8304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714744" y="6357958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 Неолитические орудия из камня и кости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4830" y="989519"/>
            <a:ext cx="7687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В неолите происходят важные изменения в области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технологии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производства орудий труда и изучении </a:t>
            </a:r>
            <a:r>
              <a:rPr lang="ru-RU" sz="2400" dirty="0">
                <a:solidFill>
                  <a:srgbClr val="0070C0"/>
                </a:solidFill>
              </a:rPr>
              <a:t>свойств материалов</a:t>
            </a:r>
            <a:r>
              <a:rPr lang="ru-RU" sz="2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36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НЕОЛИТИЧЕСКАЯ   РЕВОЛЮЦИЯ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1353" y="2223988"/>
            <a:ext cx="4187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+mn-lt"/>
              </a:rPr>
              <a:t>шлифовка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+mn-lt"/>
              </a:rPr>
              <a:t>сверление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+mn-lt"/>
              </a:rPr>
              <a:t>миниатюризация орудий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+mn-lt"/>
              </a:rPr>
              <a:t>составные орудия …</a:t>
            </a:r>
          </a:p>
        </p:txBody>
      </p:sp>
    </p:spTree>
    <p:extLst>
      <p:ext uri="{BB962C8B-B14F-4D97-AF65-F5344CB8AC3E}">
        <p14:creationId xmlns:p14="http://schemas.microsoft.com/office/powerpoint/2010/main" val="256652001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дерюг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830997"/>
            <a:ext cx="4407196" cy="3989593"/>
          </a:xfrm>
          <a:prstGeom prst="rect">
            <a:avLst/>
          </a:prstGeom>
          <a:effectLst/>
        </p:spPr>
      </p:pic>
      <p:pic>
        <p:nvPicPr>
          <p:cNvPr id="23" name="Рисунок 22" descr="ceram.gif"/>
          <p:cNvPicPr>
            <a:picLocks noChangeAspect="1"/>
          </p:cNvPicPr>
          <p:nvPr/>
        </p:nvPicPr>
        <p:blipFill>
          <a:blip r:embed="rId4" cstate="print">
            <a:lum bright="-17000" contrast="-28000"/>
          </a:blip>
          <a:stretch>
            <a:fillRect/>
          </a:stretch>
        </p:blipFill>
        <p:spPr>
          <a:xfrm>
            <a:off x="6357950" y="2428868"/>
            <a:ext cx="2699864" cy="3534197"/>
          </a:xfrm>
          <a:prstGeom prst="rect">
            <a:avLst/>
          </a:prstGeom>
        </p:spPr>
      </p:pic>
      <p:pic>
        <p:nvPicPr>
          <p:cNvPr id="14" name="Рисунок 13" descr="kerami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9505" y="4500570"/>
            <a:ext cx="2941519" cy="1602863"/>
          </a:xfrm>
          <a:prstGeom prst="rect">
            <a:avLst/>
          </a:prstGeom>
          <a:effectLst>
            <a:outerShdw blurRad="355600" dir="18900000" sy="23000" kx="-1200000" algn="bl" rotWithShape="0">
              <a:prstClr val="black">
                <a:alpha val="88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936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НЕОЛИТИЧЕСКАЯ   РЕВОЛЮЦИЯ</a:t>
            </a:r>
          </a:p>
        </p:txBody>
      </p:sp>
      <p:pic>
        <p:nvPicPr>
          <p:cNvPr id="24" name="Рисунок 23" descr="ткацкий станок.gif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4582"/>
          <a:stretch>
            <a:fillRect/>
          </a:stretch>
        </p:blipFill>
        <p:spPr>
          <a:xfrm>
            <a:off x="214282" y="1707993"/>
            <a:ext cx="2845550" cy="465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6357958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 Новые материалы и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490398154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4461A4B-870F-4EC0-A71F-676AEF7640D1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RESOURCE_PATHS_HASH_2" val="d82dbd8dde4ae510fdf87c3be71d7f3c4d8a1c4c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PRESENTATION_TITLE" val="history_1.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8fee799f68c75c996282cc23733d80c8fd67246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4511</TotalTime>
  <Words>256</Words>
  <Application>Microsoft Office PowerPoint</Application>
  <PresentationFormat>Экран (4:3)</PresentationFormat>
  <Paragraphs>65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history_1.3</dc:title>
  <dc:creator>comp</dc:creator>
  <cp:lastModifiedBy>Андрей</cp:lastModifiedBy>
  <cp:revision>472</cp:revision>
  <dcterms:created xsi:type="dcterms:W3CDTF">2008-05-02T14:16:22Z</dcterms:created>
  <dcterms:modified xsi:type="dcterms:W3CDTF">2024-08-29T14:19:37Z</dcterms:modified>
</cp:coreProperties>
</file>