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25"/>
  </p:notesMasterIdLst>
  <p:handoutMasterIdLst>
    <p:handoutMasterId r:id="rId26"/>
  </p:handoutMasterIdLst>
  <p:sldIdLst>
    <p:sldId id="259" r:id="rId2"/>
    <p:sldId id="320" r:id="rId3"/>
    <p:sldId id="357" r:id="rId4"/>
    <p:sldId id="358" r:id="rId5"/>
    <p:sldId id="302" r:id="rId6"/>
    <p:sldId id="352" r:id="rId7"/>
    <p:sldId id="344" r:id="rId8"/>
    <p:sldId id="308" r:id="rId9"/>
    <p:sldId id="353" r:id="rId10"/>
    <p:sldId id="356" r:id="rId11"/>
    <p:sldId id="343" r:id="rId12"/>
    <p:sldId id="361" r:id="rId13"/>
    <p:sldId id="359" r:id="rId14"/>
    <p:sldId id="362" r:id="rId15"/>
    <p:sldId id="368" r:id="rId16"/>
    <p:sldId id="364" r:id="rId17"/>
    <p:sldId id="367" r:id="rId18"/>
    <p:sldId id="365" r:id="rId19"/>
    <p:sldId id="363" r:id="rId20"/>
    <p:sldId id="366" r:id="rId21"/>
    <p:sldId id="369" r:id="rId22"/>
    <p:sldId id="370" r:id="rId23"/>
    <p:sldId id="349" r:id="rId24"/>
  </p:sldIdLst>
  <p:sldSz cx="9144000" cy="6858000" type="screen4x3"/>
  <p:notesSz cx="9928225" cy="6797675"/>
  <p:custDataLst>
    <p:tags r:id="rId27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CC"/>
    <a:srgbClr val="66CCFF"/>
    <a:srgbClr val="0066C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526" autoAdjust="0"/>
    <p:restoredTop sz="93651" autoAdjust="0"/>
  </p:normalViewPr>
  <p:slideViewPr>
    <p:cSldViewPr>
      <p:cViewPr>
        <p:scale>
          <a:sx n="89" d="100"/>
          <a:sy n="89" d="100"/>
        </p:scale>
        <p:origin x="-354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D07BC-9B41-43C0-AD0C-AE26145375E2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A3EDB-9875-4DC7-9220-9C9152A10A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934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CFF2D89-E42E-4A3C-B8F0-D29EC0A85601}" type="datetimeFigureOut">
              <a:rPr lang="ru-RU"/>
              <a:pPr>
                <a:defRPr/>
              </a:pPr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61" y="3229277"/>
            <a:ext cx="7943507" cy="30586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BBB0D33-AB93-40A4-8277-C04CBA79F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7589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46847-2DBD-4E8E-8BD3-A847E34A9E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C70D6-171B-43A3-BFEE-7FEF2774A0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957E3-F40D-4ECE-AF24-7A90862BE9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35389-A4DC-4617-BC16-4BF27CB9E0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84237-1F80-4378-B61D-BA6870F4A3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812E51-E48B-460B-926E-8C72AD98B8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DF7DC-E1E1-4953-A760-1306564A96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C2A77-1480-4E73-97DB-745F00BCA5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5E8DD-0343-4C58-92BE-4F0629F1BA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68786-ADF7-4F17-840E-1BD41680B1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9B12767-A234-4E30-A95E-DB507149E7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hdphoto" Target="../media/hdphoto1.wdp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microsoft.com/office/2007/relationships/hdphoto" Target="../media/hdphoto1.wdp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microsoft.com/office/2007/relationships/hdphoto" Target="../media/hdphoto1.wdp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microsoft.com/office/2007/relationships/hdphoto" Target="../media/hdphoto1.wdp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microsoft.com/office/2007/relationships/hdphoto" Target="../media/hdphoto1.wdp"/><Relationship Id="rId7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4.wdp"/><Relationship Id="rId18" Type="http://schemas.openxmlformats.org/officeDocument/2006/relationships/image" Target="../media/image39.jpeg"/><Relationship Id="rId3" Type="http://schemas.openxmlformats.org/officeDocument/2006/relationships/image" Target="../media/image31.png"/><Relationship Id="rId21" Type="http://schemas.microsoft.com/office/2007/relationships/hdphoto" Target="../media/hdphoto7.wdp"/><Relationship Id="rId7" Type="http://schemas.openxmlformats.org/officeDocument/2006/relationships/image" Target="../media/image33.jpeg"/><Relationship Id="rId12" Type="http://schemas.openxmlformats.org/officeDocument/2006/relationships/image" Target="../media/image36.jpeg"/><Relationship Id="rId17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.jpeg"/><Relationship Id="rId15" Type="http://schemas.microsoft.com/office/2007/relationships/hdphoto" Target="../media/hdphoto5.wdp"/><Relationship Id="rId10" Type="http://schemas.openxmlformats.org/officeDocument/2006/relationships/image" Target="../media/image35.jpeg"/><Relationship Id="rId19" Type="http://schemas.openxmlformats.org/officeDocument/2006/relationships/image" Target="../media/image40.jpeg"/><Relationship Id="rId4" Type="http://schemas.openxmlformats.org/officeDocument/2006/relationships/image" Target="../media/image32.png"/><Relationship Id="rId9" Type="http://schemas.microsoft.com/office/2007/relationships/hdphoto" Target="../media/hdphoto2.wdp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1.jpeg"/><Relationship Id="rId3" Type="http://schemas.openxmlformats.org/officeDocument/2006/relationships/image" Target="../media/image18.png"/><Relationship Id="rId7" Type="http://schemas.openxmlformats.org/officeDocument/2006/relationships/image" Target="../media/image46.jpeg"/><Relationship Id="rId12" Type="http://schemas.openxmlformats.org/officeDocument/2006/relationships/image" Target="../media/image5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9.jpe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836712"/>
            <a:ext cx="4320479" cy="4284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08518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Федеральное государственное бюджетное учреждение</a:t>
            </a:r>
            <a:r>
              <a:rPr lang="ru-RU" alt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alt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alt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профессиональная образовательная организация</a:t>
            </a:r>
            <a:r>
              <a:rPr lang="ru-RU" alt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alt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altLang="ru-RU" sz="2400" b="1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«Б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РЯНСКОЕ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ГОСУДАРСТВЕННОЕ УЧИЛИЩЕ (КОЛЛЕДЖ) </a:t>
            </a:r>
            <a:endParaRPr lang="ru-RU" sz="2400" b="1" dirty="0" smtClean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ОЛИМПИЙСКОГО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РЕЗЕРВА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»</a:t>
            </a:r>
            <a:endParaRPr lang="ru-RU" sz="24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01" y="230968"/>
            <a:ext cx="974107" cy="6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1" t="35432" r="56111" b="43536"/>
          <a:stretch/>
        </p:blipFill>
        <p:spPr bwMode="auto">
          <a:xfrm>
            <a:off x="10026872" y="235509"/>
            <a:ext cx="1276338" cy="1317793"/>
          </a:xfrm>
          <a:prstGeom prst="rect">
            <a:avLst/>
          </a:prstGeom>
          <a:ln>
            <a:noFill/>
          </a:ln>
          <a:effectLst>
            <a:outerShdw blurRad="25400" dist="25400" dir="24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Пользователь\Downloads\100MinSport_Официальный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990" y="190807"/>
            <a:ext cx="967719" cy="733077"/>
          </a:xfrm>
          <a:prstGeom prst="rect">
            <a:avLst/>
          </a:prstGeom>
          <a:ln>
            <a:noFill/>
          </a:ln>
          <a:effectLst>
            <a:outerShdw blurRad="50800" dist="12700" dir="1800000" algn="tl" rotWithShape="0">
              <a:schemeClr val="bg1">
                <a:alpha val="9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ownloads\100MinSport_Основной черный без фо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727" y="1844824"/>
            <a:ext cx="1744483" cy="132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61" y="731838"/>
            <a:ext cx="2606277" cy="3475037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12"/>
            <a:ext cx="9144000" cy="68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46" y="4622636"/>
            <a:ext cx="3083034" cy="216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63" y="4810467"/>
            <a:ext cx="1575941" cy="27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" y="4653135"/>
            <a:ext cx="3062262" cy="211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60" y="2290141"/>
            <a:ext cx="2994910" cy="224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648866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Молодежный Совет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83895" y="1162"/>
            <a:ext cx="3804503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НАШИ ВЗАИМОДЕЙСТВИЯ В ПРОЕКТЕ 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200275"/>
            <a:ext cx="30178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370" y="3969363"/>
            <a:ext cx="288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Центр Добровольчества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460" y="4154029"/>
            <a:ext cx="293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Районная администрация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87223"/>
            <a:ext cx="1800200" cy="22002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96" y="4719510"/>
            <a:ext cx="2747797" cy="21191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4" y="321759"/>
            <a:ext cx="2780034" cy="18506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19168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Афганский клуб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1772816"/>
            <a:ext cx="178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ПОМОЩЬ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20" y="434698"/>
            <a:ext cx="2924795" cy="17193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79912" y="1916832"/>
            <a:ext cx="167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Епархия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5" y="2375433"/>
            <a:ext cx="3167844" cy="2111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63965" y="4350178"/>
            <a:ext cx="28019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3300"/>
                </a:solidFill>
              </a:rPr>
              <a:t>СЕМЬИ  СВО</a:t>
            </a:r>
            <a:endParaRPr lang="ru-RU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8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0" y="7817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700808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2214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b="1" dirty="0" smtClean="0">
              <a:solidFill>
                <a:schemeClr val="bg1"/>
              </a:solidFill>
              <a:effectLst/>
              <a:latin typeface="Times New Roman"/>
              <a:ea typeface="Courier New"/>
              <a:cs typeface="Courier New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endParaRPr lang="ru-RU" b="1" dirty="0">
              <a:solidFill>
                <a:schemeClr val="bg1"/>
              </a:solidFill>
              <a:effectLst/>
              <a:latin typeface="Courier New"/>
              <a:ea typeface="Courier Ne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7936" y="27454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b="1" dirty="0" smtClean="0">
              <a:solidFill>
                <a:schemeClr val="bg1"/>
              </a:solidFill>
              <a:effectLst/>
              <a:latin typeface="Times New Roman"/>
              <a:ea typeface="Courier New"/>
              <a:cs typeface="Courier New"/>
            </a:endParaRPr>
          </a:p>
          <a:p>
            <a:pPr marL="342900" indent="-342900" algn="ctr">
              <a:spcAft>
                <a:spcPts val="0"/>
              </a:spcAft>
              <a:buAutoNum type="arabicPeriod"/>
            </a:pPr>
            <a:endParaRPr lang="ru-RU" b="1" dirty="0">
              <a:solidFill>
                <a:schemeClr val="bg1"/>
              </a:solidFill>
              <a:effectLst/>
              <a:latin typeface="Courier New"/>
              <a:ea typeface="Courier New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1" y="147957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Социализация и духовно-нравственное развитие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8480"/>
            <a:ext cx="8964488" cy="5972888"/>
          </a:xfrm>
        </p:spPr>
        <p:txBody>
          <a:bodyPr/>
          <a:lstStyle/>
          <a:p>
            <a:pPr marL="45720" lvl="0" indent="0" algn="l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None/>
              <a:defRPr/>
            </a:pPr>
            <a:r>
              <a:rPr lang="ru-RU" sz="1600" b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</a:t>
            </a:r>
            <a:r>
              <a:rPr lang="ru-RU" sz="1600" b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« </a:t>
            </a:r>
            <a:r>
              <a:rPr lang="ru-RU" sz="1600" b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Диалоги на равных…в рамках </a:t>
            </a:r>
            <a:r>
              <a:rPr lang="ru-RU" sz="1600" b="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2023 года  Педагога </a:t>
            </a:r>
            <a:r>
              <a:rPr lang="ru-RU" sz="1600" b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наставника»: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-круглый стол "Истории успеха" , посвященный празднованию Дня среднего профессионального образования </a:t>
            </a: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-круглый стол – «</a:t>
            </a: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Актуальные проблемы духовности в спорте», 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- круглый стол, посвященный Дню солидарности в борьбе с терроризмом. 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- круглый стол, посвящённый мерам поддержки, оказываемым молодым специалистам в области физической культуры и спорта на территории субъектов Российской Федерации, взаимодействию ВУЗов с регионами по трудоустройству выпускников.</a:t>
            </a: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2. Конкурс самодеятельного творчества «Наши надежды!», отборочный этап «Посвящение в Студенты!»;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3</a:t>
            </a:r>
            <a:r>
              <a:rPr lang="ru-RU" sz="1600" b="0" dirty="0" smtClean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. Районный </a:t>
            </a: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конкурс самодеятельного творчества молодёжи «Живи и ПОЙ» (лауреат 1 степени- 2023г.);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4</a:t>
            </a:r>
            <a:r>
              <a:rPr lang="ru-RU" sz="1600" b="0" dirty="0" smtClean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. Районный </a:t>
            </a: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конкурс «Сюда нас память позвала….» (дипломанты конкурса 2023г.);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5. «Служить России суждено тебе и мне!»- круглый стол с представителями ФСБ; мобилизованными участниками военной операции на Украине, учащимися ВВОУ.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6. Конкурсы  чтецов училища  «Учителями славиться  Россия», </a:t>
            </a: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«Прощай, Золотая осень!», </a:t>
            </a: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7. Участие в проектах «Диктант Победы», «Письма –Победы», «Письма военнослужащим  СВО»;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8. Участие в проектах и акциях « Наши Ветераны»;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9. Проекты «Недели добра»,  проекты «Я и мой город», проект «Экология»</a:t>
            </a:r>
            <a:br>
              <a:rPr lang="ru-RU" sz="16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73478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-6856"/>
            <a:ext cx="9144000" cy="6858000"/>
          </a:xfrm>
          <a:prstGeom prst="rect">
            <a:avLst/>
          </a:prstGeom>
        </p:spPr>
      </p:pic>
      <p:pic>
        <p:nvPicPr>
          <p:cNvPr id="6" name="Picture 3" descr="C:\Users\Ирина\Desktop\конкур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6280" y="3412370"/>
            <a:ext cx="4201697" cy="3281345"/>
          </a:xfrm>
          <a:prstGeom prst="rect">
            <a:avLst/>
          </a:prstGeom>
          <a:noFill/>
        </p:spPr>
      </p:pic>
      <p:pic>
        <p:nvPicPr>
          <p:cNvPr id="8193" name="Picture 1" descr="C:\Users\Ирина\Desktop\дет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87691"/>
            <a:ext cx="4355976" cy="3140968"/>
          </a:xfrm>
          <a:prstGeom prst="rect">
            <a:avLst/>
          </a:prstGeom>
          <a:noFill/>
        </p:spPr>
      </p:pic>
      <p:pic>
        <p:nvPicPr>
          <p:cNvPr id="8194" name="Picture 2" descr="C:\Users\Ирина\Desktop\педаго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75" y="3422144"/>
            <a:ext cx="4536921" cy="328543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381"/>
            <a:ext cx="4378646" cy="305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-6856"/>
            <a:ext cx="9144000" cy="6858000"/>
          </a:xfrm>
          <a:prstGeom prst="rect">
            <a:avLst/>
          </a:prstGeom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251520" y="1340768"/>
            <a:ext cx="8712968" cy="5040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Ø"/>
              <a:tabLst/>
              <a:defRPr/>
            </a:pP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Более 1000 тематических кураторских часов; 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Более 100 новых  творческих фото проектов, рисунков, стенгазет, плакатов.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Участие  каждой группы  в акциях и воспитательных мероприятиях в среднем составляет – 30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Разговоры о важном- 2023 год.</a:t>
            </a: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Ø"/>
              <a:tabLst/>
              <a:defRPr/>
            </a:pP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Tx/>
              <a:buChar char="-"/>
              <a:tabLst/>
              <a:defRPr/>
            </a:pP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0" y="620688"/>
            <a:ext cx="9144000" cy="10801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КУРАТОРАМИ  ГРУПП  ПРОВЕДЕНО 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9089" y="-6856"/>
            <a:ext cx="9144000" cy="6858000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79512" y="980728"/>
            <a:ext cx="8568952" cy="547260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«Спартакиада года» (</a:t>
            </a:r>
            <a:r>
              <a:rPr lang="ru-RU" sz="22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Осенний кросс,</a:t>
            </a:r>
            <a:r>
              <a:rPr kumimoji="0" lang="ru-RU" sz="2200" b="1" i="0" u="none" strike="noStrike" kern="120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Футбол,</a:t>
            </a:r>
            <a:r>
              <a:rPr kumimoji="0" lang="ru-RU" sz="2200" b="1" i="0" u="none" strike="noStrike" kern="1200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Воле</a:t>
            </a:r>
            <a:r>
              <a:rPr lang="ru-RU" sz="22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йбол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 </a:t>
            </a:r>
            <a:r>
              <a:rPr kumimoji="0" lang="ru-RU" sz="2200" b="1" i="0" u="none" strike="noStrike" kern="1200" cap="none" spc="0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Стритбол</a:t>
            </a:r>
            <a:r>
              <a:rPr kumimoji="0" lang="ru-RU" sz="2200" b="1" i="0" u="none" strike="noStrike" kern="120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 </a:t>
            </a:r>
            <a:r>
              <a:rPr lang="ru-RU" sz="22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Настольный теннис,  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Плавание, 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Лыжный спорт,  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Легкая атлетика)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  <a:tabLst/>
              <a:defRPr/>
            </a:pP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«Кросс – Нации»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Открытие Фестиваля ГТО – осень 2023г.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Спортивные  праздники:   «Муравейник» ,  «Жаркий лед» , «Зимние Забавы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 7 апреля -День - Здоровья 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Лыжня «БГУОР»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Акция «Зарядка -для всех»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Акции  </a:t>
            </a: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студсовета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-  «Мы за ЗОЖ», 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«Мы против –наркотиков!», « Мы против курения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 «День - без Табака», -  «Двигательная активность»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Фестивали ГТО  среди: ( студентов,  трудовых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коллективов,   </a:t>
            </a: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школьников, лиц с ОВЗ)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Чемпионат России по пауэрлифтингу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Участники и организаторы «Пробег Победы!»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Спортивный праздник День Защиты Детей  - «Дети – наше будущее»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Участники и организаторы «Велопробег- День России!»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0"/>
            <a:ext cx="89644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«ЗОЖ, СПОРТ- НАША ЖИЗНЬ» 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СПОРТИВНОЕ ВОЛОНТЕРСТВО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s://sun9-28.userapi.com/impg/Y3thjjR5x7Gc_Bxn1uF3cGEAd99Xpb2BPH_GiQ/lY08Feg_Mrs.jpg?size=810x1080&amp;quality=95&amp;sign=756f2739ec50686138b83483526f8e3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88640"/>
            <a:ext cx="2339752" cy="2872720"/>
          </a:xfrm>
          <a:prstGeom prst="rect">
            <a:avLst/>
          </a:prstGeom>
          <a:noFill/>
        </p:spPr>
      </p:pic>
      <p:sp>
        <p:nvSpPr>
          <p:cNvPr id="1028" name="AutoShape 4" descr="https://sun9-58.userapi.com/impg/BJHxzqyGz2i3Em5z4IYkxEGnb4-snV1XGIlVEw/56t4km9Kc7Y.jpg?size=1280x883&amp;quality=95&amp;sign=db3910c18318ea193c1c38b63065b09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un9-58.userapi.com/impg/BJHxzqyGz2i3Em5z4IYkxEGnb4-snV1XGIlVEw/56t4km9Kc7Y.jpg?size=1280x883&amp;quality=95&amp;sign=db3910c18318ea193c1c38b63065b09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sun9-56.userapi.com/impg/QXywJ06qV5yiBc8AM1eWCYS4WHOVWxN2my_6xA/jkAKFCDTTjw.jpg?size=1280x853&amp;quality=95&amp;sign=ca1e8004d56bbfa6a04e369c13f3fbca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Содержимое 9" descr="не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4016" y="0"/>
            <a:ext cx="3515883" cy="2636912"/>
          </a:xfrm>
          <a:prstGeom prst="rect">
            <a:avLst/>
          </a:prstGeom>
        </p:spPr>
      </p:pic>
      <p:pic>
        <p:nvPicPr>
          <p:cNvPr id="1035" name="Picture 11" descr="C:\Users\Ирина\Desktop\добр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3730" y="3140968"/>
            <a:ext cx="2430270" cy="3717032"/>
          </a:xfrm>
          <a:prstGeom prst="rect">
            <a:avLst/>
          </a:prstGeom>
          <a:noFill/>
        </p:spPr>
      </p:pic>
      <p:pic>
        <p:nvPicPr>
          <p:cNvPr id="1036" name="Picture 12" descr="C:\Users\Ирина\Desktop\наркоти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0"/>
            <a:ext cx="3360373" cy="2708920"/>
          </a:xfrm>
          <a:prstGeom prst="rect">
            <a:avLst/>
          </a:prstGeom>
          <a:noFill/>
        </p:spPr>
      </p:pic>
      <p:pic>
        <p:nvPicPr>
          <p:cNvPr id="1037" name="Picture 13" descr="C:\Users\Ирина\Desktop\зж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96232"/>
            <a:ext cx="3096344" cy="1961768"/>
          </a:xfrm>
          <a:prstGeom prst="rect">
            <a:avLst/>
          </a:prstGeom>
          <a:noFill/>
        </p:spPr>
      </p:pic>
      <p:pic>
        <p:nvPicPr>
          <p:cNvPr id="1039" name="Picture 15" descr="C:\Users\Ирина\Desktop\гт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4553744"/>
            <a:ext cx="3457734" cy="2304256"/>
          </a:xfrm>
          <a:prstGeom prst="rect">
            <a:avLst/>
          </a:prstGeom>
          <a:noFill/>
        </p:spPr>
      </p:pic>
      <p:pic>
        <p:nvPicPr>
          <p:cNvPr id="1034" name="Picture 10" descr="C:\Users\Ирина\Desktop\футбол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2708920"/>
            <a:ext cx="3415309" cy="2276872"/>
          </a:xfrm>
          <a:prstGeom prst="rect">
            <a:avLst/>
          </a:prstGeom>
          <a:noFill/>
        </p:spPr>
      </p:pic>
      <p:pic>
        <p:nvPicPr>
          <p:cNvPr id="1033" name="Picture 9" descr="C:\Users\Ирина\Desktop\центр ГТО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636912"/>
            <a:ext cx="3251853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-6856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9382" y="1119371"/>
            <a:ext cx="896448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5488" lvl="0" indent="-457200">
              <a:buFont typeface="Wingdings" pitchFamily="2" charset="2"/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ведущими спортсменами Брянской области «Особенности тренировки лыжников Л.Н. Куркина, Артем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Калащан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475488" indent="-457200">
              <a:buFont typeface="Wingdings" pitchFamily="2" charset="2"/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 своими руками ( для детей семей СВО,  «Добрый Журавлик», центра «Гармония», центра «Поверь в себя» .</a:t>
            </a:r>
          </a:p>
          <a:p>
            <a:pPr marL="475488" indent="-457200">
              <a:buFont typeface="Wingdings" pitchFamily="2" charset="2"/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«Сладости в радости!»;</a:t>
            </a:r>
          </a:p>
          <a:p>
            <a:pPr marL="475488" indent="-457200">
              <a:buFont typeface="Wingdings" pitchFamily="2" charset="2"/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и оказание помощи ветеранам войны и труда к 23 февраля, 8 марта, 9 мая, День Рождения;</a:t>
            </a:r>
          </a:p>
          <a:p>
            <a:pPr marL="475488" indent="-457200">
              <a:buFont typeface="Wingdings" pitchFamily="2" charset="2"/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«Чистый Двор»;</a:t>
            </a:r>
          </a:p>
          <a:p>
            <a:pPr marL="475488" indent="-457200">
              <a:buFont typeface="Wingdings" pitchFamily="2" charset="2"/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«День флага России»;</a:t>
            </a:r>
          </a:p>
          <a:p>
            <a:pPr marL="475488" indent="-457200">
              <a:buFont typeface="Wingdings" pitchFamily="2" charset="2"/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со спортсменами «Актуальные вопросы подготовки специалистов ФК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Максим Ковалев, Лариса Куркина, Артем Осипенко, Виктор Осипенко, С.В. Портнов.</a:t>
            </a:r>
          </a:p>
          <a:p>
            <a:pPr marL="475488" indent="-457200">
              <a:buFont typeface="Wingdings" pitchFamily="2" charset="2"/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оказание помощи ветеранам 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ко Дню Учителя, год  Педагога – наставника» ;</a:t>
            </a:r>
          </a:p>
          <a:p>
            <a:pPr marL="475488" indent="-457200">
              <a:buFont typeface="Wingdings" pitchFamily="2" charset="2"/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«Ты студент БГУОР» – традиционные встречи с выпускниками ;</a:t>
            </a:r>
          </a:p>
          <a:p>
            <a:pPr marL="475488" indent="-457200"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«Вам любимые», встреча с ветеранами педагогического труда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Евсюковой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С.А., Котлярчук М.Ф.,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Задиран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И.И.   Ершов В.Т., ;</a:t>
            </a:r>
          </a:p>
          <a:p>
            <a:pPr marL="475488" indent="-457200"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 памяти, турнир по волейболу памяти преподавателя училища Корниенко А.Д. «И это всё о нём….»;</a:t>
            </a:r>
          </a:p>
          <a:p>
            <a:pPr marL="475488" indent="-457200"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«Крым – Наш», «Моя родина Россия»;</a:t>
            </a:r>
          </a:p>
          <a:p>
            <a:pPr marL="475488" indent="-457200"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памяти, 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легкой атлетике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преподавателя 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училища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Коробкова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В.И.;</a:t>
            </a:r>
          </a:p>
          <a:p>
            <a:pPr marL="475488" indent="-457200">
              <a:buAutoNum type="arabicPeriod"/>
            </a:pP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десант в парке 1000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Летия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Брянска.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0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МОДУЛЬ «ПРОФОРИЕНТАЦИЯ»  СОЦИАЛЬНОЕ ВОЛОНТЕРСТВО</a:t>
            </a:r>
            <a:endParaRPr lang="ru-RU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-6856"/>
            <a:ext cx="9144000" cy="6858000"/>
          </a:xfrm>
          <a:prstGeom prst="rect">
            <a:avLst/>
          </a:prstGeom>
        </p:spPr>
      </p:pic>
      <p:pic>
        <p:nvPicPr>
          <p:cNvPr id="2050" name="Picture 2" descr="https://sun9-33.userapi.com/impg/MQ4utTw3NcM40wsNasE38I3YBww4LsA9-XsSeQ/UpjMtfx549o.jpg?size=604x453&amp;quality=95&amp;sign=250151eaf1a8ab2d9d887e409ba3dda4&amp;c_uniq_tag=W9IOdX5hMNo8r1s7Crv5OalZWFpDx7_CJteO9Mgg9u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35828" cy="2276872"/>
          </a:xfrm>
          <a:prstGeom prst="rect">
            <a:avLst/>
          </a:prstGeom>
          <a:noFill/>
        </p:spPr>
      </p:pic>
      <p:pic>
        <p:nvPicPr>
          <p:cNvPr id="2052" name="Picture 4" descr="C:\Users\Ирина\Desktop\тру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653136"/>
            <a:ext cx="2987824" cy="2204864"/>
          </a:xfrm>
          <a:prstGeom prst="rect">
            <a:avLst/>
          </a:prstGeom>
          <a:noFill/>
        </p:spPr>
      </p:pic>
      <p:pic>
        <p:nvPicPr>
          <p:cNvPr id="2053" name="Picture 5" descr="C:\Users\Ирина\Desktop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0"/>
            <a:ext cx="3035829" cy="2276872"/>
          </a:xfrm>
          <a:prstGeom prst="rect">
            <a:avLst/>
          </a:prstGeom>
          <a:noFill/>
        </p:spPr>
      </p:pic>
      <p:pic>
        <p:nvPicPr>
          <p:cNvPr id="10" name="Picture 1" descr="C:\Users\Ирина\Desktop\клцент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82" y="2387955"/>
            <a:ext cx="3010450" cy="2232248"/>
          </a:xfrm>
          <a:prstGeom prst="rect">
            <a:avLst/>
          </a:prstGeom>
          <a:noFill/>
        </p:spPr>
      </p:pic>
      <p:pic>
        <p:nvPicPr>
          <p:cNvPr id="2054" name="Picture 6" descr="C:\Users\Ирина\Desktop\дети 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7657" y="58316"/>
            <a:ext cx="3096344" cy="2160240"/>
          </a:xfrm>
          <a:prstGeom prst="rect">
            <a:avLst/>
          </a:prstGeom>
          <a:noFill/>
        </p:spPr>
      </p:pic>
      <p:pic>
        <p:nvPicPr>
          <p:cNvPr id="2055" name="Picture 7" descr="C:\Users\Ирина\Desktop\дети св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4653136"/>
            <a:ext cx="3066610" cy="2043608"/>
          </a:xfrm>
          <a:prstGeom prst="rect">
            <a:avLst/>
          </a:prstGeom>
          <a:noFill/>
        </p:spPr>
      </p:pic>
      <p:pic>
        <p:nvPicPr>
          <p:cNvPr id="2057" name="Picture 9" descr="C:\Users\Ирина\Desktop\78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9664" y="2321496"/>
            <a:ext cx="3024336" cy="453650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22" y="2387955"/>
            <a:ext cx="2987299" cy="22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-6856"/>
            <a:ext cx="9144000" cy="6858000"/>
          </a:xfrm>
          <a:prstGeom prst="rect">
            <a:avLst/>
          </a:prstGeom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215517" y="764704"/>
            <a:ext cx="8712968" cy="6086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Воспитательная работа организуется и проводится согласно ПВ и КП.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Начальник общежития –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Чуприк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С.Ф.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Ст. педагог-организатор Колесникова И.В.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Педагог – организатор –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Бурыкина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С.В.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Педагог-психолог - Мисник В.А.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ПРОВЕДЕНО – БОЛЕЕ 30 МЕРОПРИЯТИЙ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отмечаются мероприятия года: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«Космический пульс!», «Марафон –Победы»</a:t>
            </a:r>
          </a:p>
          <a:p>
            <a:pPr marL="45720" lvl="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Соревнования по настольному теннису среди девушек и юношей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Турниры «Чудо – шашки», «Белая ладья»</a:t>
            </a:r>
          </a:p>
          <a:p>
            <a:pPr marL="4572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Работа коллектива студенческого актива общежития «Своими руками – Наш Лис»,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«Свечи для СВО»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Ходотова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М.И., Романова М.А.</a:t>
            </a:r>
          </a:p>
          <a:p>
            <a:pPr marL="4572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КВН - при поддержке молодежного Совета – руководитель Анастасия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Кормицкая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  <a:p>
            <a:pPr marL="4572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Образовательные </a:t>
            </a:r>
            <a:r>
              <a:rPr lang="ru-RU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квесты</a:t>
            </a: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и викторины.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26064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ОБЩЕЖИТИЕ</a:t>
            </a:r>
            <a:b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3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9" y="731838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-6856"/>
            <a:ext cx="9144000" cy="6858000"/>
          </a:xfrm>
          <a:prstGeom prst="rect">
            <a:avLst/>
          </a:prstGeom>
        </p:spPr>
      </p:pic>
      <p:pic>
        <p:nvPicPr>
          <p:cNvPr id="4098" name="Picture 2" descr="E:\ФОТО ОТЧЁТЫ ГОДА\ОТЧЁТНАЯ\ОБЩЕЖИТИЕ\2023\фото года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95" y="-6856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44" y="2297400"/>
            <a:ext cx="3290056" cy="2467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22" y="4524198"/>
            <a:ext cx="3102594" cy="23269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6"/>
            <a:ext cx="3311300" cy="24834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421"/>
            <a:ext cx="2967844" cy="21258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90" y="4468500"/>
            <a:ext cx="3383363" cy="2389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58" y="4465506"/>
            <a:ext cx="2935526" cy="23553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43" y="55761"/>
            <a:ext cx="2819158" cy="43720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0" y="0"/>
            <a:ext cx="9252012" cy="6858000"/>
          </a:xfrm>
          <a:prstGeom prst="rect">
            <a:avLst/>
          </a:prstGeom>
        </p:spPr>
      </p:pic>
      <p:sp>
        <p:nvSpPr>
          <p:cNvPr id="13" name="Объект 1"/>
          <p:cNvSpPr txBox="1">
            <a:spLocks/>
          </p:cNvSpPr>
          <p:nvPr/>
        </p:nvSpPr>
        <p:spPr>
          <a:xfrm>
            <a:off x="251520" y="1628800"/>
            <a:ext cx="8712968" cy="5112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75488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ВОСПИТАТЕЛЬНОЙ ДЕЯТЕЛЬНОСТИ</a:t>
            </a:r>
          </a:p>
          <a:p>
            <a:pPr marL="475488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КАЛЕНДАРНЫЙ ПЛАН   ВОСПИТАТЕЛЬНОЙ РАБОТЫ</a:t>
            </a: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marL="18288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СТРУКТУРНЫЕ  ПОДРАЗДЕЛЕНИЯ</a:t>
            </a: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МОК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(методическое объединение кураторов) </a:t>
            </a:r>
          </a:p>
          <a:p>
            <a:pPr marL="704088" marR="0" lvl="0" indent="-6858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Общежитие</a:t>
            </a:r>
          </a:p>
          <a:p>
            <a:pPr marL="704088" marR="0" lvl="0" indent="-6858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tabLst/>
              <a:defRPr/>
            </a:pPr>
            <a:r>
              <a:rPr lang="ru-RU" sz="4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добровольческих инициатив</a:t>
            </a:r>
            <a:endParaRPr kumimoji="0" lang="ru-RU" sz="4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260648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ВОСПИТАТЕЛЬНАЯ РАБОТА</a:t>
            </a:r>
            <a:b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ДОКУМЕНТЫ</a:t>
            </a:r>
            <a:r>
              <a:rPr lang="ru-RU" sz="3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50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6" y="476672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ВОЛОНТЕРСКИЙ    ЦЕНТР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4849" y="1556792"/>
            <a:ext cx="8352928" cy="475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Спортивное направление - ЗОЖ – 22 акций. 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Социальное направление – 24 акций. 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людьми с ОВЗ – 10 мероприятий.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600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  <a:p>
            <a:pPr marL="22860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600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0" y="4279"/>
            <a:ext cx="9144000" cy="6858000"/>
          </a:xfrm>
          <a:prstGeom prst="rect">
            <a:avLst/>
          </a:prstGeom>
        </p:spPr>
      </p:pic>
      <p:pic>
        <p:nvPicPr>
          <p:cNvPr id="45057" name="Picture 1" descr="C:\Users\Ирина\Desktop\судь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533" y="116632"/>
            <a:ext cx="1936188" cy="2513945"/>
          </a:xfrm>
          <a:prstGeom prst="rect">
            <a:avLst/>
          </a:prstGeom>
          <a:noFill/>
        </p:spPr>
      </p:pic>
      <p:pic>
        <p:nvPicPr>
          <p:cNvPr id="45059" name="Picture 3" descr="C:\Users\Ирина\Desktop\Д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532" y="4918063"/>
            <a:ext cx="2593359" cy="1944216"/>
          </a:xfrm>
          <a:prstGeom prst="rect">
            <a:avLst/>
          </a:prstGeom>
          <a:noFill/>
        </p:spPr>
      </p:pic>
      <p:pic>
        <p:nvPicPr>
          <p:cNvPr id="10" name="Picture 2" descr="C:\Users\Ирина\Desktop\6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28303"/>
            <a:ext cx="3240360" cy="2402273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15" y="4875010"/>
            <a:ext cx="3062257" cy="203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536"/>
            <a:ext cx="2771799" cy="206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34" y="2409469"/>
            <a:ext cx="3275856" cy="2456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60" y="2708778"/>
            <a:ext cx="2847374" cy="21355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34" y="4810559"/>
            <a:ext cx="3275856" cy="20088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73" y="224743"/>
            <a:ext cx="3319817" cy="21267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-6856"/>
            <a:ext cx="9144000" cy="6858000"/>
          </a:xfrm>
          <a:prstGeom prst="rect">
            <a:avLst/>
          </a:prstGeom>
        </p:spPr>
      </p:pic>
      <p:pic>
        <p:nvPicPr>
          <p:cNvPr id="5122" name="Picture 2" descr="E:\ФОТО ОТЧЁТЫ ГОДА\ОТЧЁТ ВИДЕО 2023 волонтеры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168"/>
            <a:ext cx="2589244" cy="34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 ОТЧЁТЫ ГОДА\ОТЧЁТ ВИДЕО 2023 волонтеры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56" y="3861047"/>
            <a:ext cx="3744416" cy="28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ФОТО ОТЧЁТЫ ГОДА\ОТЧЁТ ВИДЕО 2023 волонтеры\День Волонтера 2023\дети шкло 31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15" y="17577"/>
            <a:ext cx="2841563" cy="21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ФОТО ОТЧЁТЫ ГОДА\ОТЧЁТ ВИДЕО 2023 волонтеры\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59" y="3861048"/>
            <a:ext cx="5278342" cy="28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ФОТО ОТЧЁТЫ ГОДА\ОТЧЁТ ВИДЕО 2023 волонтеры\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6632"/>
            <a:ext cx="302433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:\ФОТО ОТЧЁТЫ ГОДА\ОТЧЁТ ВИДЕО 2023 волонтеры\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15" y="2179845"/>
            <a:ext cx="2971831" cy="199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E:\ФОТО ОТЧЁТЫ ГОДА\ОТЧЁТ ВИДЕО 2023 волонтеры\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21938"/>
            <a:ext cx="3384376" cy="215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72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-6856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t="8970" r="8777" b="4442"/>
          <a:stretch/>
        </p:blipFill>
        <p:spPr bwMode="auto">
          <a:xfrm>
            <a:off x="2627784" y="1951682"/>
            <a:ext cx="3733632" cy="29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292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1" y="-6856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МОДУЛИ  ВОСПИТАТЕЛЬНОЙ  ДЕЯТЕЛЬНОСТИ</a:t>
            </a:r>
          </a:p>
          <a:p>
            <a:pPr algn="ctr"/>
            <a: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ИТОГИ-2023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287016" y="1988840"/>
            <a:ext cx="8856984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«Гражданин и патриот»- 20 </a:t>
            </a: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2. «Социализация и духовно-нравственное воспитание» - 25 </a:t>
            </a: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3. «ЗОЖ, Спорт- наша жизнь» - 20 </a:t>
            </a: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4.  «Профориентация» - 20 </a:t>
            </a: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5.  «Социальное партнерство в воспитательной деятельности образовательной организации» - 100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23528" y="692696"/>
            <a:ext cx="8424936" cy="597666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1.Торжественная Линейка «День Знаний»;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2600" b="1" dirty="0" smtClean="0">
                <a:solidFill>
                  <a:srgbClr val="FFFF00"/>
                </a:solidFill>
                <a:latin typeface="Times New Roman"/>
              </a:rPr>
              <a:t>2.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«День Памяти жертв террора!»;</a:t>
            </a:r>
          </a:p>
          <a:p>
            <a:pPr marL="56007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2600" b="1" dirty="0" smtClean="0">
                <a:solidFill>
                  <a:srgbClr val="FFFF00"/>
                </a:solidFill>
                <a:latin typeface="Times New Roman"/>
              </a:rPr>
              <a:t>3. День  Города – 17 сентября; 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56007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2600" b="1" dirty="0" smtClean="0">
                <a:solidFill>
                  <a:srgbClr val="FFFF00"/>
                </a:solidFill>
                <a:latin typeface="Times New Roman"/>
              </a:rPr>
              <a:t>4.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Церемония Открытия - «Спартакиада -2023 года»;</a:t>
            </a:r>
          </a:p>
          <a:p>
            <a:pPr marL="56007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2600" b="1" dirty="0" smtClean="0">
                <a:solidFill>
                  <a:srgbClr val="FFFF00"/>
                </a:solidFill>
                <a:latin typeface="Times New Roman"/>
              </a:rPr>
              <a:t>5. Фестиваль ГТО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228600" lvl="0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ru-RU" sz="2600" b="1" dirty="0" smtClean="0">
                <a:solidFill>
                  <a:srgbClr val="FFFF00"/>
                </a:solidFill>
                <a:latin typeface="Times New Roman"/>
              </a:rPr>
              <a:t>6. «День Учителя!»;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228600" lvl="0" indent="-18288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ru-RU" sz="2600" b="1" dirty="0" smtClean="0">
                <a:solidFill>
                  <a:srgbClr val="FFFF00"/>
                </a:solidFill>
                <a:latin typeface="Times New Roman"/>
              </a:rPr>
              <a:t>7. «Посвящение в студенты!»;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56007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8. «Олимпийский Балл-2023»;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56007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2600" b="1" noProof="0" dirty="0" smtClean="0">
                <a:solidFill>
                  <a:srgbClr val="FFFF00"/>
                </a:solidFill>
                <a:latin typeface="Times New Roman"/>
              </a:rPr>
              <a:t>9.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Торжественная Линейка «День Защитника Отечества»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2600" b="1" noProof="0" dirty="0" smtClean="0">
                <a:solidFill>
                  <a:srgbClr val="FFFF00"/>
                </a:solidFill>
                <a:latin typeface="Times New Roman"/>
              </a:rPr>
              <a:t>10.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 марта - Праздник «А ну-ка девушки!»;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2600" b="1" dirty="0" smtClean="0">
                <a:solidFill>
                  <a:srgbClr val="FFFF00"/>
                </a:solidFill>
                <a:latin typeface="Times New Roman"/>
              </a:rPr>
              <a:t>11. 7 апреля – День Здоровья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2600" b="1" dirty="0" smtClean="0">
                <a:solidFill>
                  <a:srgbClr val="FFFF00"/>
                </a:solidFill>
                <a:latin typeface="Times New Roman"/>
              </a:rPr>
              <a:t>12.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9 мая – День Победы-«Пробег- Победы!»;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lang="ru-RU" sz="2600" b="1" dirty="0" smtClean="0">
                <a:solidFill>
                  <a:srgbClr val="FFFF00"/>
                </a:solidFill>
                <a:latin typeface="Times New Roman"/>
              </a:rPr>
              <a:t>13.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«Последний Звонок!»;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14.</a:t>
            </a: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«Выпуск -2023 года!».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16632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 ТРАДИЦИОННЫЕ  МЕРОПРИЯТИЯ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-35568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96552" y="76257"/>
            <a:ext cx="9433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cap="small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ПАТРИТИЧЕСКОЕ  ВОСПИТАНИЕ    </a:t>
            </a:r>
            <a:r>
              <a:rPr lang="ru-RU" sz="2400" b="1" kern="0" cap="small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kumimoji="0" lang="ru-RU" sz="2400" b="1" i="0" u="none" strike="noStrike" kern="0" cap="small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ЧЕСТЬ И СЛАВА»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2157604" cy="143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2405643" cy="1601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48680"/>
            <a:ext cx="2839473" cy="1890206"/>
          </a:xfrm>
          <a:prstGeom prst="rect">
            <a:avLst/>
          </a:prstGeom>
        </p:spPr>
      </p:pic>
      <p:pic>
        <p:nvPicPr>
          <p:cNvPr id="9" name="Picture 2" descr="E:\Воспитательная работа сценарии\vospit_rabota\СЦЕНАРИИ 2021\2021годмероприятия года январь май\Вячеслав Симонов\симонов фот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1429885" cy="20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4" t="5804" r="3098" b="4157"/>
          <a:stretch/>
        </p:blipFill>
        <p:spPr>
          <a:xfrm>
            <a:off x="179512" y="4767584"/>
            <a:ext cx="1516652" cy="21615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36" y="4746805"/>
            <a:ext cx="1600520" cy="21340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03" y="4858318"/>
            <a:ext cx="2640080" cy="19800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20" y="4728407"/>
            <a:ext cx="2640080" cy="21099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3045228" cy="19304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64904"/>
            <a:ext cx="3131840" cy="208789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12" y="548680"/>
            <a:ext cx="5801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«ГРАЖДАНИН И ПАТРИОТ»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58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04" y="731838"/>
            <a:ext cx="5214592" cy="347503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7162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ЗНАЧИМЫЕ АКЦИИ, МЕРОПРИЯТИЯ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679286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«Памяти </a:t>
            </a:r>
            <a:r>
              <a:rPr lang="ru-RU" dirty="0" smtClean="0">
                <a:solidFill>
                  <a:srgbClr val="FFFF00"/>
                </a:solidFill>
              </a:rPr>
              <a:t>воинов интернационалистов!»- «Брянск –город воинской славы России!» -«Ветераны живут рядом» - акции, возложение цветов.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dirty="0">
                <a:solidFill>
                  <a:srgbClr val="FFFF00"/>
                </a:solidFill>
              </a:rPr>
              <a:t>Он вчера не вернулся из боя</a:t>
            </a:r>
            <a:r>
              <a:rPr lang="ru-RU" dirty="0" smtClean="0">
                <a:solidFill>
                  <a:srgbClr val="FFFF00"/>
                </a:solidFill>
              </a:rPr>
              <a:t>»:  </a:t>
            </a:r>
            <a:r>
              <a:rPr lang="ru-RU" dirty="0">
                <a:solidFill>
                  <a:srgbClr val="FFFF00"/>
                </a:solidFill>
              </a:rPr>
              <a:t>вахты Памяти, Линейки памяти (студентов училища погибших при исполнении воинского долга</a:t>
            </a:r>
            <a:r>
              <a:rPr lang="ru-RU" dirty="0" smtClean="0">
                <a:solidFill>
                  <a:srgbClr val="FFFF00"/>
                </a:solidFill>
              </a:rPr>
              <a:t>):</a:t>
            </a:r>
            <a:endParaRPr lang="ru-RU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   Владислава  </a:t>
            </a:r>
            <a:r>
              <a:rPr lang="ru-RU" dirty="0" err="1">
                <a:solidFill>
                  <a:srgbClr val="FFFF00"/>
                </a:solidFill>
              </a:rPr>
              <a:t>Сехина</a:t>
            </a:r>
            <a:r>
              <a:rPr lang="ru-RU" dirty="0">
                <a:solidFill>
                  <a:srgbClr val="FFFF00"/>
                </a:solidFill>
              </a:rPr>
              <a:t> – 20 </a:t>
            </a:r>
            <a:r>
              <a:rPr lang="ru-RU" dirty="0" smtClean="0">
                <a:solidFill>
                  <a:srgbClr val="FFFF00"/>
                </a:solidFill>
              </a:rPr>
              <a:t>сентября;</a:t>
            </a:r>
            <a:endParaRPr lang="ru-RU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FF00"/>
                </a:solidFill>
              </a:rPr>
              <a:t>   Вячеслава </a:t>
            </a:r>
            <a:r>
              <a:rPr lang="ru-RU" dirty="0" err="1">
                <a:solidFill>
                  <a:srgbClr val="FFFF00"/>
                </a:solidFill>
              </a:rPr>
              <a:t>Пузырука</a:t>
            </a:r>
            <a:r>
              <a:rPr lang="ru-RU" dirty="0">
                <a:solidFill>
                  <a:srgbClr val="FFFF00"/>
                </a:solidFill>
              </a:rPr>
              <a:t> – 12 </a:t>
            </a:r>
            <a:r>
              <a:rPr lang="ru-RU" dirty="0" smtClean="0">
                <a:solidFill>
                  <a:srgbClr val="FFFF00"/>
                </a:solidFill>
              </a:rPr>
              <a:t>октября;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   Владислава </a:t>
            </a:r>
            <a:r>
              <a:rPr lang="ru-RU" dirty="0" err="1" smtClean="0">
                <a:solidFill>
                  <a:srgbClr val="FFFF00"/>
                </a:solidFill>
              </a:rPr>
              <a:t>Еламкова</a:t>
            </a:r>
            <a:r>
              <a:rPr lang="ru-RU" dirty="0" smtClean="0">
                <a:solidFill>
                  <a:srgbClr val="FFFF00"/>
                </a:solidFill>
              </a:rPr>
              <a:t> – 9 ноября;</a:t>
            </a:r>
            <a:endParaRPr lang="ru-RU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 </a:t>
            </a:r>
            <a:r>
              <a:rPr lang="ru-RU" dirty="0">
                <a:solidFill>
                  <a:srgbClr val="FFFF00"/>
                </a:solidFill>
              </a:rPr>
              <a:t>Сергея Потемкина –  </a:t>
            </a:r>
            <a:r>
              <a:rPr lang="ru-RU" dirty="0" smtClean="0">
                <a:solidFill>
                  <a:srgbClr val="FFFF00"/>
                </a:solidFill>
              </a:rPr>
              <a:t>15 декабря;</a:t>
            </a:r>
            <a:endParaRPr lang="ru-RU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    Вячеслава </a:t>
            </a:r>
            <a:r>
              <a:rPr lang="ru-RU" dirty="0">
                <a:solidFill>
                  <a:srgbClr val="FFFF00"/>
                </a:solidFill>
              </a:rPr>
              <a:t>Симонова – 25 </a:t>
            </a:r>
            <a:r>
              <a:rPr lang="ru-RU" dirty="0" smtClean="0">
                <a:solidFill>
                  <a:srgbClr val="FFFF00"/>
                </a:solidFill>
              </a:rPr>
              <a:t>марта;</a:t>
            </a:r>
            <a:endParaRPr lang="ru-RU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FF00"/>
                </a:solidFill>
              </a:rPr>
              <a:t>  Мемориал Памяти Б.С. </a:t>
            </a:r>
            <a:r>
              <a:rPr lang="ru-RU" dirty="0" err="1">
                <a:solidFill>
                  <a:srgbClr val="FFFF00"/>
                </a:solidFill>
              </a:rPr>
              <a:t>Старовойта</a:t>
            </a:r>
            <a:r>
              <a:rPr lang="ru-RU" dirty="0">
                <a:solidFill>
                  <a:srgbClr val="FFFF00"/>
                </a:solidFill>
              </a:rPr>
              <a:t> - по легкой атлетике - </a:t>
            </a:r>
            <a:r>
              <a:rPr lang="ru-RU" dirty="0" smtClean="0">
                <a:solidFill>
                  <a:srgbClr val="FFFF00"/>
                </a:solidFill>
              </a:rPr>
              <a:t>22 декабря;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Турнир по волейболу  А.Д. </a:t>
            </a:r>
            <a:r>
              <a:rPr lang="ru-RU" dirty="0" err="1" smtClean="0">
                <a:solidFill>
                  <a:srgbClr val="FFFF00"/>
                </a:solidFill>
              </a:rPr>
              <a:t>Корниенко</a:t>
            </a:r>
            <a:r>
              <a:rPr lang="ru-RU" dirty="0" smtClean="0">
                <a:solidFill>
                  <a:srgbClr val="FFFF00"/>
                </a:solidFill>
              </a:rPr>
              <a:t> – 28 января;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Открытое первенство В.И. </a:t>
            </a:r>
            <a:r>
              <a:rPr lang="ru-RU" dirty="0" err="1" smtClean="0">
                <a:solidFill>
                  <a:srgbClr val="FFFF00"/>
                </a:solidFill>
              </a:rPr>
              <a:t>Коробкова</a:t>
            </a:r>
            <a:r>
              <a:rPr lang="ru-RU" dirty="0" smtClean="0">
                <a:solidFill>
                  <a:srgbClr val="FFFF00"/>
                </a:solidFill>
              </a:rPr>
              <a:t> – по легкой атлетике – 26 мая;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   Встречи с ветеранами боевых действий России;</a:t>
            </a:r>
            <a:endParaRPr lang="ru-RU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FF00"/>
                </a:solidFill>
              </a:rPr>
              <a:t>  </a:t>
            </a:r>
            <a:r>
              <a:rPr lang="ru-RU" dirty="0" smtClean="0">
                <a:solidFill>
                  <a:srgbClr val="FFFF00"/>
                </a:solidFill>
              </a:rPr>
              <a:t> Участие в пробеге  «МАРАФОН </a:t>
            </a:r>
            <a:r>
              <a:rPr lang="ru-RU" dirty="0">
                <a:solidFill>
                  <a:srgbClr val="FFFF00"/>
                </a:solidFill>
              </a:rPr>
              <a:t>-Победы- </a:t>
            </a:r>
            <a:r>
              <a:rPr lang="ru-RU" dirty="0" smtClean="0">
                <a:solidFill>
                  <a:srgbClr val="FFFF00"/>
                </a:solidFill>
              </a:rPr>
              <a:t>2023»;</a:t>
            </a:r>
            <a:endParaRPr lang="ru-RU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</a:t>
            </a:r>
            <a:r>
              <a:rPr lang="ru-RU" dirty="0">
                <a:solidFill>
                  <a:srgbClr val="FFFF00"/>
                </a:solidFill>
              </a:rPr>
              <a:t>Акция училища 9 мая «Памяти павших будем достойны!»- возложение </a:t>
            </a:r>
            <a:r>
              <a:rPr lang="ru-RU" dirty="0" smtClean="0">
                <a:solidFill>
                  <a:srgbClr val="FFFF00"/>
                </a:solidFill>
              </a:rPr>
              <a:t>цветов;</a:t>
            </a:r>
            <a:endParaRPr lang="ru-RU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FF00"/>
                </a:solidFill>
              </a:rPr>
              <a:t>  </a:t>
            </a:r>
            <a:r>
              <a:rPr lang="ru-RU" dirty="0" smtClean="0">
                <a:solidFill>
                  <a:srgbClr val="FFFF00"/>
                </a:solidFill>
              </a:rPr>
              <a:t>Акции </a:t>
            </a:r>
            <a:r>
              <a:rPr lang="ru-RU" dirty="0">
                <a:solidFill>
                  <a:srgbClr val="FFFF00"/>
                </a:solidFill>
              </a:rPr>
              <a:t>«Свеча- Памяти!» - </a:t>
            </a:r>
            <a:r>
              <a:rPr lang="ru-RU" dirty="0" smtClean="0">
                <a:solidFill>
                  <a:srgbClr val="FFFF00"/>
                </a:solidFill>
              </a:rPr>
              <a:t>17 сентября, 9 мая, 22 июня. </a:t>
            </a:r>
            <a:endParaRPr lang="ru-RU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FFFF00"/>
                </a:solidFill>
              </a:rPr>
              <a:t>  Акция «Моя родина – моя Россия! «Велопробег» - 12 июня</a:t>
            </a:r>
            <a:r>
              <a:rPr lang="ru-RU" dirty="0" smtClean="0">
                <a:solidFill>
                  <a:srgbClr val="FFFF00"/>
                </a:solidFill>
              </a:rPr>
              <a:t>, «Флаг – России» -  </a:t>
            </a:r>
            <a:r>
              <a:rPr lang="ru-RU" dirty="0">
                <a:solidFill>
                  <a:srgbClr val="FFFF00"/>
                </a:solidFill>
              </a:rPr>
              <a:t>21 </a:t>
            </a:r>
            <a:r>
              <a:rPr lang="ru-RU" dirty="0" smtClean="0">
                <a:solidFill>
                  <a:srgbClr val="FFFF00"/>
                </a:solidFill>
              </a:rPr>
              <a:t>августа.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93" y="1025733"/>
            <a:ext cx="2518970" cy="1678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2924944"/>
            <a:ext cx="2452931" cy="18396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30" y="4996207"/>
            <a:ext cx="2485322" cy="165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" y="6137"/>
            <a:ext cx="3099727" cy="23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23" y="116632"/>
            <a:ext cx="3047966" cy="21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" y="2430463"/>
            <a:ext cx="2716212" cy="197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507" y="2430463"/>
            <a:ext cx="3230974" cy="212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17" y="4576454"/>
            <a:ext cx="3011264" cy="210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81" y="4640297"/>
            <a:ext cx="3275679" cy="218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55" y="92556"/>
            <a:ext cx="3047945" cy="221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21" y="2394397"/>
            <a:ext cx="2927511" cy="219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7" y="4586537"/>
            <a:ext cx="3002211" cy="217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106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318164"/>
            <a:ext cx="696639" cy="75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43605" y="548680"/>
            <a:ext cx="7303591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ru-RU"/>
            </a:defPPr>
            <a:lvl1pPr algn="ctr" eaLnBrk="1" fontAlgn="auto" hangingPunct="1">
              <a:spcAft>
                <a:spcPts val="0"/>
              </a:spcAft>
              <a:defRPr sz="1900" b="1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</a:rPr>
              <a:t>КОНТИНГЕНТ</a:t>
            </a:r>
            <a:endParaRPr lang="ru-RU" alt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D:\Уор\Символика\logo_bi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972" y="446608"/>
            <a:ext cx="756501" cy="75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15863" y="1628800"/>
            <a:ext cx="7626359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 eaLnBrk="1" hangingPunct="1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endParaRPr lang="ru-RU" altLang="ru-RU" sz="2400" b="1" dirty="0">
              <a:latin typeface="+mn-lt"/>
            </a:endParaRPr>
          </a:p>
          <a:p>
            <a:pPr algn="just" eaLnBrk="1" hangingPunct="1"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endParaRPr lang="ru-RU" altLang="ru-RU" sz="2400" b="1" dirty="0"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70799"/>
              </p:ext>
            </p:extLst>
          </p:nvPr>
        </p:nvGraphicFramePr>
        <p:xfrm>
          <a:off x="683567" y="1628800"/>
          <a:ext cx="7848873" cy="4248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7"/>
                <a:gridCol w="5112568"/>
                <a:gridCol w="1152128"/>
              </a:tblGrid>
              <a:tr h="8293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n-lt"/>
                        </a:rPr>
                        <a:t>Категория</a:t>
                      </a:r>
                      <a:endParaRPr lang="ru-RU" sz="2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Специальность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 </a:t>
                      </a:r>
                      <a:endParaRPr lang="ru-R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824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бюджет</a:t>
                      </a:r>
                      <a:endParaRPr lang="ru-R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Физическая культура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394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Адаптивная физическая культура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73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Итого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467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824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</a:rPr>
                        <a:t>договор</a:t>
                      </a:r>
                      <a:endParaRPr lang="ru-R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Физическая культура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32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Адаптивная физическая культура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6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Итого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38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815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Общий контингент составляет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505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155" r="17583" b="79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1" y="147957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Проект «Честь и Слава» отражает настоящую действительность и историю жизни замечательных людей </a:t>
            </a:r>
            <a:r>
              <a:rPr lang="ru-RU" sz="2400" b="1" dirty="0" smtClean="0">
                <a:solidFill>
                  <a:srgbClr val="FFFF00"/>
                </a:solidFill>
              </a:rPr>
              <a:t> - героев </a:t>
            </a:r>
            <a:r>
              <a:rPr lang="ru-RU" sz="2400" b="1" dirty="0">
                <a:solidFill>
                  <a:srgbClr val="FFFF00"/>
                </a:solidFill>
              </a:rPr>
              <a:t>своего времени.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094524"/>
            <a:ext cx="2390242" cy="1792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23738" y="4279170"/>
            <a:ext cx="3081002" cy="2054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28768"/>
            <a:ext cx="2774022" cy="18493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72" y="1423313"/>
            <a:ext cx="2771800" cy="18451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325206"/>
            <a:ext cx="2987613" cy="19909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80" y="3293393"/>
            <a:ext cx="2834190" cy="18887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8" y="1443315"/>
            <a:ext cx="3016384" cy="23223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22" y="5067811"/>
            <a:ext cx="2733100" cy="18193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74" y="5067811"/>
            <a:ext cx="2640698" cy="181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08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C1408-B2A0-46F9-B5FE-068B9F415DD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04" y="731838"/>
            <a:ext cx="5214592" cy="3475037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" y="82550"/>
            <a:ext cx="303053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82551"/>
            <a:ext cx="3024187" cy="223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" y="2357438"/>
            <a:ext cx="3047276" cy="2146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98" y="2299196"/>
            <a:ext cx="3142586" cy="2204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94" y="2392481"/>
            <a:ext cx="2747797" cy="20608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09" y="82551"/>
            <a:ext cx="3146406" cy="22166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32" y="4581128"/>
            <a:ext cx="3167384" cy="21656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82" y="4581128"/>
            <a:ext cx="3061001" cy="21656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60" y="4581128"/>
            <a:ext cx="2734731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87115c6d9ceb25916b8634c029b561e9228563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22091</TotalTime>
  <Words>1024</Words>
  <Application>Microsoft Office PowerPoint</Application>
  <PresentationFormat>Экран (4:3)</PresentationFormat>
  <Paragraphs>153</Paragraphs>
  <Slides>23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« Диалоги на равных…в рамках 2023 года  Педагога - наставника»: -круглый стол "Истории успеха" , посвященный празднованию Дня среднего профессионального образования ,  -круглый стол – «Актуальные проблемы духовности в спорте»,  - круглый стол, посвященный Дню солидарности в борьбе с терроризмом.  - круглый стол, посвящённый мерам поддержки, оказываемым молодым специалистам в области физической культуры и спорта на территории субъектов Российской Федерации, взаимодействию ВУЗов с регионами по трудоустройству выпускников. 2. Конкурс самодеятельного творчества «Наши надежды!», отборочный этап «Посвящение в Студенты!»; 3. Районный конкурс самодеятельного творчества молодёжи «Живи и ПОЙ» (лауреат 1 степени- 2023г.); 4. Районный конкурс «Сюда нас память позвала….» (дипломанты конкурса 2023г.); 5. «Служить России суждено тебе и мне!»- круглый стол с представителями ФСБ; мобилизованными участниками военной операции на Украине, учащимися ВВОУ. 6. Конкурсы  чтецов училища  «Учителями славиться  Россия», «Прощай, Золотая осень!»,  7. Участие в проектах «Диктант Победы», «Письма –Победы», «Письма военнослужащим  СВО»; 8. Участие в проектах и акциях « Наши Ветераны»; 9. Проекты «Недели добра»,  проекты «Я и мой город», проект «Экология»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bguor</cp:lastModifiedBy>
  <cp:revision>745</cp:revision>
  <cp:lastPrinted>2022-08-18T13:43:43Z</cp:lastPrinted>
  <dcterms:created xsi:type="dcterms:W3CDTF">2013-06-05T09:57:27Z</dcterms:created>
  <dcterms:modified xsi:type="dcterms:W3CDTF">2024-02-12T14:53:25Z</dcterms:modified>
</cp:coreProperties>
</file>